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0" r:id="rId1"/>
  </p:sldMasterIdLst>
  <p:sldIdLst>
    <p:sldId id="257" r:id="rId2"/>
    <p:sldId id="258" r:id="rId3"/>
    <p:sldId id="268" r:id="rId4"/>
    <p:sldId id="307" r:id="rId5"/>
    <p:sldId id="308" r:id="rId6"/>
    <p:sldId id="260"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2" r:id="rId20"/>
    <p:sldId id="281"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7" r:id="rId35"/>
    <p:sldId id="298" r:id="rId36"/>
    <p:sldId id="299" r:id="rId37"/>
    <p:sldId id="300" r:id="rId38"/>
    <p:sldId id="301" r:id="rId39"/>
    <p:sldId id="302" r:id="rId40"/>
    <p:sldId id="303" r:id="rId41"/>
    <p:sldId id="304" r:id="rId42"/>
    <p:sldId id="305" r:id="rId43"/>
    <p:sldId id="306"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6/9/2020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111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6/9/2020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912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6/9/2020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60747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6/9/2020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9869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6/9/2020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966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6/9/2020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46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6/9/2020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24774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6/9/2020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4638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9667345-2558-425A-8533-9BFDBCE15005}" type="datetime1">
              <a:rPr lang="en-US" smtClean="0"/>
              <a:t>6/9/2020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317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2BEA474-078D-4E9B-9B14-09A87B19DC46}" type="datetime1">
              <a:rPr lang="en-US" smtClean="0"/>
              <a:t>6/9/2020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76958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6/9/2020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0294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2D6E202-B606-4609-B914-27C9371A1F6D}" type="datetime1">
              <a:rPr lang="en-US" smtClean="0"/>
              <a:t>6/9/2020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52895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Online Job Portal</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sp>
        <p:nvSpPr>
          <p:cNvPr id="9" name="TextBox 8">
            <a:extLst>
              <a:ext uri="{FF2B5EF4-FFF2-40B4-BE49-F238E27FC236}">
                <a16:creationId xmlns:a16="http://schemas.microsoft.com/office/drawing/2014/main" id="{E46CA033-4AB3-4801-AECF-90E2F106F817}"/>
              </a:ext>
            </a:extLst>
          </p:cNvPr>
          <p:cNvSpPr txBox="1"/>
          <p:nvPr/>
        </p:nvSpPr>
        <p:spPr>
          <a:xfrm>
            <a:off x="5113538" y="5299969"/>
            <a:ext cx="5637320" cy="923330"/>
          </a:xfrm>
          <a:prstGeom prst="rect">
            <a:avLst/>
          </a:prstGeom>
          <a:noFill/>
        </p:spPr>
        <p:txBody>
          <a:bodyPr wrap="square" rtlCol="0">
            <a:spAutoFit/>
          </a:bodyPr>
          <a:lstStyle/>
          <a:p>
            <a:pPr algn="r"/>
            <a:r>
              <a:rPr lang="en-US" dirty="0"/>
              <a:t>Presented By: Amit </a:t>
            </a:r>
            <a:r>
              <a:rPr lang="en-US" dirty="0" err="1"/>
              <a:t>Sundriyal</a:t>
            </a:r>
            <a:endParaRPr lang="en-US" dirty="0"/>
          </a:p>
          <a:p>
            <a:pPr algn="r"/>
            <a:endParaRPr lang="en-US" dirty="0"/>
          </a:p>
          <a:p>
            <a:pPr algn="r"/>
            <a:r>
              <a:rPr lang="en-US" dirty="0"/>
              <a:t>MCA Dept</a:t>
            </a:r>
            <a:endParaRPr lang="en-IN"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1EA11-3789-4887-AF74-68B0E1291850}"/>
              </a:ext>
            </a:extLst>
          </p:cNvPr>
          <p:cNvSpPr>
            <a:spLocks noGrp="1"/>
          </p:cNvSpPr>
          <p:nvPr>
            <p:ph type="title"/>
          </p:nvPr>
        </p:nvSpPr>
        <p:spPr>
          <a:xfrm>
            <a:off x="1097280" y="286603"/>
            <a:ext cx="10058400" cy="903005"/>
          </a:xfrm>
        </p:spPr>
        <p:txBody>
          <a:bodyPr/>
          <a:lstStyle/>
          <a:p>
            <a:r>
              <a:rPr lang="en-IN" dirty="0"/>
              <a:t>Use-case Diagram</a:t>
            </a:r>
          </a:p>
        </p:txBody>
      </p:sp>
      <p:sp>
        <p:nvSpPr>
          <p:cNvPr id="3" name="Content Placeholder 2">
            <a:extLst>
              <a:ext uri="{FF2B5EF4-FFF2-40B4-BE49-F238E27FC236}">
                <a16:creationId xmlns:a16="http://schemas.microsoft.com/office/drawing/2014/main" id="{F1F14554-0E5C-4B81-918C-CAB6041D72F5}"/>
              </a:ext>
            </a:extLst>
          </p:cNvPr>
          <p:cNvSpPr>
            <a:spLocks noGrp="1"/>
          </p:cNvSpPr>
          <p:nvPr>
            <p:ph idx="1"/>
          </p:nvPr>
        </p:nvSpPr>
        <p:spPr/>
        <p:txBody>
          <a:bodyPr/>
          <a:lstStyle/>
          <a:p>
            <a:r>
              <a:rPr lang="en-US" b="1" u="sng" dirty="0" err="1"/>
              <a:t>Jobseeker_Usecase</a:t>
            </a:r>
            <a:endParaRPr lang="en-IN" b="1" u="sng" dirty="0"/>
          </a:p>
        </p:txBody>
      </p:sp>
      <p:pic>
        <p:nvPicPr>
          <p:cNvPr id="6" name="Picture 5">
            <a:extLst>
              <a:ext uri="{FF2B5EF4-FFF2-40B4-BE49-F238E27FC236}">
                <a16:creationId xmlns:a16="http://schemas.microsoft.com/office/drawing/2014/main" id="{A421A72F-5370-4C0C-88C1-7FC48E91F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2275" y="1917577"/>
            <a:ext cx="6267450" cy="4564185"/>
          </a:xfrm>
          <a:prstGeom prst="rect">
            <a:avLst/>
          </a:prstGeom>
        </p:spPr>
      </p:pic>
    </p:spTree>
    <p:extLst>
      <p:ext uri="{BB962C8B-B14F-4D97-AF65-F5344CB8AC3E}">
        <p14:creationId xmlns:p14="http://schemas.microsoft.com/office/powerpoint/2010/main" val="2106278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BDBDC-8275-42D1-A3FA-0F03A6D9C41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CDE6D6C-506F-48EF-B99D-0C52F004EB3E}"/>
              </a:ext>
            </a:extLst>
          </p:cNvPr>
          <p:cNvSpPr>
            <a:spLocks noGrp="1"/>
          </p:cNvSpPr>
          <p:nvPr>
            <p:ph idx="1"/>
          </p:nvPr>
        </p:nvSpPr>
        <p:spPr/>
        <p:txBody>
          <a:bodyPr/>
          <a:lstStyle/>
          <a:p>
            <a:r>
              <a:rPr lang="en-US" u="sng" dirty="0" err="1"/>
              <a:t>Employee_Usecase</a:t>
            </a:r>
            <a:endParaRPr lang="en-IN" u="sng" dirty="0"/>
          </a:p>
        </p:txBody>
      </p:sp>
      <p:pic>
        <p:nvPicPr>
          <p:cNvPr id="5" name="Picture 4">
            <a:extLst>
              <a:ext uri="{FF2B5EF4-FFF2-40B4-BE49-F238E27FC236}">
                <a16:creationId xmlns:a16="http://schemas.microsoft.com/office/drawing/2014/main" id="{078FF216-AD5C-4856-BCA3-315B46CCD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8668" y="1845734"/>
            <a:ext cx="5834664" cy="4404146"/>
          </a:xfrm>
          <a:prstGeom prst="rect">
            <a:avLst/>
          </a:prstGeom>
        </p:spPr>
      </p:pic>
    </p:spTree>
    <p:extLst>
      <p:ext uri="{BB962C8B-B14F-4D97-AF65-F5344CB8AC3E}">
        <p14:creationId xmlns:p14="http://schemas.microsoft.com/office/powerpoint/2010/main" val="95444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F37B-E70D-44FB-980A-10BE8756898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6E97D51-9995-42B8-B565-E632E64E89CE}"/>
              </a:ext>
            </a:extLst>
          </p:cNvPr>
          <p:cNvSpPr>
            <a:spLocks noGrp="1"/>
          </p:cNvSpPr>
          <p:nvPr>
            <p:ph idx="1"/>
          </p:nvPr>
        </p:nvSpPr>
        <p:spPr/>
        <p:txBody>
          <a:bodyPr/>
          <a:lstStyle/>
          <a:p>
            <a:r>
              <a:rPr lang="en-US" u="sng" dirty="0" err="1"/>
              <a:t>Admin_Usecase</a:t>
            </a:r>
            <a:endParaRPr lang="en-IN" u="sng" dirty="0"/>
          </a:p>
        </p:txBody>
      </p:sp>
      <p:pic>
        <p:nvPicPr>
          <p:cNvPr id="5" name="Picture 4">
            <a:extLst>
              <a:ext uri="{FF2B5EF4-FFF2-40B4-BE49-F238E27FC236}">
                <a16:creationId xmlns:a16="http://schemas.microsoft.com/office/drawing/2014/main" id="{EB91A76A-2E17-4B70-98A4-6FDED63B1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037" y="1845734"/>
            <a:ext cx="6257925" cy="4540778"/>
          </a:xfrm>
          <a:prstGeom prst="rect">
            <a:avLst/>
          </a:prstGeom>
        </p:spPr>
      </p:pic>
    </p:spTree>
    <p:extLst>
      <p:ext uri="{BB962C8B-B14F-4D97-AF65-F5344CB8AC3E}">
        <p14:creationId xmlns:p14="http://schemas.microsoft.com/office/powerpoint/2010/main" val="767712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E8BF7-B244-4464-A444-C85C8178071E}"/>
              </a:ext>
            </a:extLst>
          </p:cNvPr>
          <p:cNvSpPr>
            <a:spLocks noGrp="1"/>
          </p:cNvSpPr>
          <p:nvPr>
            <p:ph type="title"/>
          </p:nvPr>
        </p:nvSpPr>
        <p:spPr>
          <a:xfrm>
            <a:off x="1097280" y="286603"/>
            <a:ext cx="10058400" cy="1009537"/>
          </a:xfrm>
        </p:spPr>
        <p:txBody>
          <a:bodyPr/>
          <a:lstStyle/>
          <a:p>
            <a:r>
              <a:rPr lang="en-GB" b="1" dirty="0"/>
              <a:t>Activity Diagram </a:t>
            </a:r>
            <a:endParaRPr lang="en-IN" dirty="0"/>
          </a:p>
        </p:txBody>
      </p:sp>
      <p:sp>
        <p:nvSpPr>
          <p:cNvPr id="7" name="TextBox 6">
            <a:extLst>
              <a:ext uri="{FF2B5EF4-FFF2-40B4-BE49-F238E27FC236}">
                <a16:creationId xmlns:a16="http://schemas.microsoft.com/office/drawing/2014/main" id="{BC23ABA9-E6F3-4681-A21D-8EDF847C3655}"/>
              </a:ext>
            </a:extLst>
          </p:cNvPr>
          <p:cNvSpPr txBox="1"/>
          <p:nvPr/>
        </p:nvSpPr>
        <p:spPr>
          <a:xfrm>
            <a:off x="1233996" y="1846263"/>
            <a:ext cx="1882066" cy="369332"/>
          </a:xfrm>
          <a:prstGeom prst="rect">
            <a:avLst/>
          </a:prstGeom>
          <a:noFill/>
        </p:spPr>
        <p:txBody>
          <a:bodyPr wrap="square" rtlCol="0">
            <a:spAutoFit/>
          </a:bodyPr>
          <a:lstStyle/>
          <a:p>
            <a:r>
              <a:rPr lang="en-US" dirty="0" err="1"/>
              <a:t>Admin_Activity</a:t>
            </a:r>
            <a:endParaRPr lang="en-IN" dirty="0"/>
          </a:p>
        </p:txBody>
      </p:sp>
      <p:pic>
        <p:nvPicPr>
          <p:cNvPr id="8" name="Content Placeholder 7">
            <a:extLst>
              <a:ext uri="{FF2B5EF4-FFF2-40B4-BE49-F238E27FC236}">
                <a16:creationId xmlns:a16="http://schemas.microsoft.com/office/drawing/2014/main" id="{0DDFC047-30B2-4B66-B026-5EA24BAFAD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51420" y="1846263"/>
            <a:ext cx="3149485" cy="4022725"/>
          </a:xfrm>
        </p:spPr>
      </p:pic>
    </p:spTree>
    <p:extLst>
      <p:ext uri="{BB962C8B-B14F-4D97-AF65-F5344CB8AC3E}">
        <p14:creationId xmlns:p14="http://schemas.microsoft.com/office/powerpoint/2010/main" val="4142490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A90D1-E4DB-4F02-A948-99C75E9DEE96}"/>
              </a:ext>
            </a:extLst>
          </p:cNvPr>
          <p:cNvSpPr>
            <a:spLocks noGrp="1"/>
          </p:cNvSpPr>
          <p:nvPr>
            <p:ph type="title"/>
          </p:nvPr>
        </p:nvSpPr>
        <p:spPr/>
        <p:txBody>
          <a:bodyPr/>
          <a:lstStyle/>
          <a:p>
            <a:endParaRPr lang="en-IN"/>
          </a:p>
        </p:txBody>
      </p:sp>
      <p:sp>
        <p:nvSpPr>
          <p:cNvPr id="6" name="TextBox 5">
            <a:extLst>
              <a:ext uri="{FF2B5EF4-FFF2-40B4-BE49-F238E27FC236}">
                <a16:creationId xmlns:a16="http://schemas.microsoft.com/office/drawing/2014/main" id="{63972B3E-43F5-4AE8-B7DB-025F50A20C2F}"/>
              </a:ext>
            </a:extLst>
          </p:cNvPr>
          <p:cNvSpPr txBox="1"/>
          <p:nvPr/>
        </p:nvSpPr>
        <p:spPr>
          <a:xfrm>
            <a:off x="1216241" y="1846263"/>
            <a:ext cx="2050742" cy="369332"/>
          </a:xfrm>
          <a:prstGeom prst="rect">
            <a:avLst/>
          </a:prstGeom>
          <a:noFill/>
        </p:spPr>
        <p:txBody>
          <a:bodyPr wrap="square" rtlCol="0">
            <a:spAutoFit/>
          </a:bodyPr>
          <a:lstStyle/>
          <a:p>
            <a:r>
              <a:rPr lang="en-US" dirty="0" err="1"/>
              <a:t>Employee_Activity</a:t>
            </a:r>
            <a:endParaRPr lang="en-IN" dirty="0"/>
          </a:p>
        </p:txBody>
      </p:sp>
      <p:pic>
        <p:nvPicPr>
          <p:cNvPr id="8" name="Content Placeholder 7">
            <a:extLst>
              <a:ext uri="{FF2B5EF4-FFF2-40B4-BE49-F238E27FC236}">
                <a16:creationId xmlns:a16="http://schemas.microsoft.com/office/drawing/2014/main" id="{EA0E598A-BBC6-49F0-8C45-5860CD32A6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51420" y="1846263"/>
            <a:ext cx="3149485" cy="4022725"/>
          </a:xfrm>
        </p:spPr>
      </p:pic>
    </p:spTree>
    <p:extLst>
      <p:ext uri="{BB962C8B-B14F-4D97-AF65-F5344CB8AC3E}">
        <p14:creationId xmlns:p14="http://schemas.microsoft.com/office/powerpoint/2010/main" val="53651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2515-377F-4B7D-B1EB-F9A9E897BB9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69971F2-93F3-410D-8BC3-2AA1E9522430}"/>
              </a:ext>
            </a:extLst>
          </p:cNvPr>
          <p:cNvSpPr>
            <a:spLocks noGrp="1"/>
          </p:cNvSpPr>
          <p:nvPr>
            <p:ph idx="1"/>
          </p:nvPr>
        </p:nvSpPr>
        <p:spPr/>
        <p:txBody>
          <a:bodyPr/>
          <a:lstStyle/>
          <a:p>
            <a:r>
              <a:rPr lang="en-US" dirty="0" err="1"/>
              <a:t>Jobseeker_Activity</a:t>
            </a:r>
            <a:endParaRPr lang="en-IN" dirty="0"/>
          </a:p>
        </p:txBody>
      </p:sp>
      <p:pic>
        <p:nvPicPr>
          <p:cNvPr id="6" name="Picture 5">
            <a:extLst>
              <a:ext uri="{FF2B5EF4-FFF2-40B4-BE49-F238E27FC236}">
                <a16:creationId xmlns:a16="http://schemas.microsoft.com/office/drawing/2014/main" id="{070478FA-B54C-4240-AFD2-0913BDA510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328" y="1845734"/>
            <a:ext cx="5979434" cy="4413023"/>
          </a:xfrm>
          <a:prstGeom prst="rect">
            <a:avLst/>
          </a:prstGeom>
        </p:spPr>
      </p:pic>
    </p:spTree>
    <p:extLst>
      <p:ext uri="{BB962C8B-B14F-4D97-AF65-F5344CB8AC3E}">
        <p14:creationId xmlns:p14="http://schemas.microsoft.com/office/powerpoint/2010/main" val="35148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90CD-6307-4E80-A304-78EC53BFEEBA}"/>
              </a:ext>
            </a:extLst>
          </p:cNvPr>
          <p:cNvSpPr>
            <a:spLocks noGrp="1"/>
          </p:cNvSpPr>
          <p:nvPr>
            <p:ph type="title"/>
          </p:nvPr>
        </p:nvSpPr>
        <p:spPr>
          <a:xfrm>
            <a:off x="1097280" y="286604"/>
            <a:ext cx="10058400" cy="911882"/>
          </a:xfrm>
        </p:spPr>
        <p:txBody>
          <a:bodyPr/>
          <a:lstStyle/>
          <a:p>
            <a:r>
              <a:rPr lang="en-GB" b="1" dirty="0"/>
              <a:t>Module Hierarchy Diagram</a:t>
            </a:r>
            <a:endParaRPr lang="en-IN" dirty="0"/>
          </a:p>
        </p:txBody>
      </p:sp>
      <p:pic>
        <p:nvPicPr>
          <p:cNvPr id="5" name="Content Placeholder 4">
            <a:extLst>
              <a:ext uri="{FF2B5EF4-FFF2-40B4-BE49-F238E27FC236}">
                <a16:creationId xmlns:a16="http://schemas.microsoft.com/office/drawing/2014/main" id="{AC45906F-1BBE-4497-A14D-BC9F159AC4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91729" y="1846263"/>
            <a:ext cx="4468868" cy="4022725"/>
          </a:xfrm>
        </p:spPr>
      </p:pic>
    </p:spTree>
    <p:extLst>
      <p:ext uri="{BB962C8B-B14F-4D97-AF65-F5344CB8AC3E}">
        <p14:creationId xmlns:p14="http://schemas.microsoft.com/office/powerpoint/2010/main" val="2841874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3688-3FCB-4132-8E27-5FE01EB71948}"/>
              </a:ext>
            </a:extLst>
          </p:cNvPr>
          <p:cNvSpPr>
            <a:spLocks noGrp="1"/>
          </p:cNvSpPr>
          <p:nvPr>
            <p:ph type="title"/>
          </p:nvPr>
        </p:nvSpPr>
        <p:spPr>
          <a:xfrm>
            <a:off x="1097280" y="286604"/>
            <a:ext cx="10058400" cy="858616"/>
          </a:xfrm>
        </p:spPr>
        <p:txBody>
          <a:bodyPr/>
          <a:lstStyle/>
          <a:p>
            <a:r>
              <a:rPr lang="en-GB" b="1" dirty="0"/>
              <a:t>Deployment Diagram</a:t>
            </a:r>
            <a:endParaRPr lang="en-IN" dirty="0"/>
          </a:p>
        </p:txBody>
      </p:sp>
      <p:pic>
        <p:nvPicPr>
          <p:cNvPr id="4" name="Content Placeholder 3">
            <a:extLst>
              <a:ext uri="{FF2B5EF4-FFF2-40B4-BE49-F238E27FC236}">
                <a16:creationId xmlns:a16="http://schemas.microsoft.com/office/drawing/2014/main" id="{24C20630-CC3C-44CB-A884-5B4C3B18D09A}"/>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097280" y="2325949"/>
            <a:ext cx="9534525" cy="2032987"/>
          </a:xfrm>
          <a:prstGeom prst="rect">
            <a:avLst/>
          </a:prstGeom>
        </p:spPr>
      </p:pic>
    </p:spTree>
    <p:extLst>
      <p:ext uri="{BB962C8B-B14F-4D97-AF65-F5344CB8AC3E}">
        <p14:creationId xmlns:p14="http://schemas.microsoft.com/office/powerpoint/2010/main" val="1082249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4A401-369A-492E-A92B-522AE19EDE33}"/>
              </a:ext>
            </a:extLst>
          </p:cNvPr>
          <p:cNvSpPr>
            <a:spLocks noGrp="1"/>
          </p:cNvSpPr>
          <p:nvPr>
            <p:ph type="title"/>
          </p:nvPr>
        </p:nvSpPr>
        <p:spPr>
          <a:xfrm>
            <a:off x="1097280" y="286604"/>
            <a:ext cx="10058400" cy="1124946"/>
          </a:xfrm>
        </p:spPr>
        <p:txBody>
          <a:bodyPr/>
          <a:lstStyle/>
          <a:p>
            <a:r>
              <a:rPr lang="en-GB" b="1" dirty="0"/>
              <a:t>Component Diagram</a:t>
            </a:r>
            <a:endParaRPr lang="en-IN" dirty="0"/>
          </a:p>
        </p:txBody>
      </p:sp>
      <p:pic>
        <p:nvPicPr>
          <p:cNvPr id="5" name="Content Placeholder 4">
            <a:extLst>
              <a:ext uri="{FF2B5EF4-FFF2-40B4-BE49-F238E27FC236}">
                <a16:creationId xmlns:a16="http://schemas.microsoft.com/office/drawing/2014/main" id="{52F078A9-E464-4D60-8520-2337D6DBFB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9013" y="2376488"/>
            <a:ext cx="7734300" cy="2962275"/>
          </a:xfrm>
        </p:spPr>
      </p:pic>
    </p:spTree>
    <p:extLst>
      <p:ext uri="{BB962C8B-B14F-4D97-AF65-F5344CB8AC3E}">
        <p14:creationId xmlns:p14="http://schemas.microsoft.com/office/powerpoint/2010/main" val="1771874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FA38-6B91-4E5F-BC5B-3133EF82219C}"/>
              </a:ext>
            </a:extLst>
          </p:cNvPr>
          <p:cNvSpPr>
            <a:spLocks noGrp="1"/>
          </p:cNvSpPr>
          <p:nvPr>
            <p:ph type="title"/>
          </p:nvPr>
        </p:nvSpPr>
        <p:spPr>
          <a:xfrm>
            <a:off x="1097280" y="286603"/>
            <a:ext cx="10058400" cy="1480053"/>
          </a:xfrm>
        </p:spPr>
        <p:txBody>
          <a:bodyPr>
            <a:normAutofit fontScale="90000"/>
          </a:bodyPr>
          <a:lstStyle/>
          <a:p>
            <a:br>
              <a:rPr lang="en-US" u="sng" dirty="0"/>
            </a:br>
            <a:br>
              <a:rPr lang="en-US" u="sng" dirty="0"/>
            </a:br>
            <a:br>
              <a:rPr lang="en-US" u="sng" dirty="0"/>
            </a:br>
            <a:br>
              <a:rPr lang="en-US" u="sng" dirty="0"/>
            </a:br>
            <a:br>
              <a:rPr lang="en-IN" u="sng" dirty="0"/>
            </a:br>
            <a:r>
              <a:rPr lang="en-US" sz="4000" b="1" u="sng" dirty="0"/>
              <a:t>Employee Table</a:t>
            </a:r>
            <a:endParaRPr lang="en-IN" sz="4000" b="1" dirty="0"/>
          </a:p>
        </p:txBody>
      </p:sp>
      <p:graphicFrame>
        <p:nvGraphicFramePr>
          <p:cNvPr id="4" name="Table 3">
            <a:extLst>
              <a:ext uri="{FF2B5EF4-FFF2-40B4-BE49-F238E27FC236}">
                <a16:creationId xmlns:a16="http://schemas.microsoft.com/office/drawing/2014/main" id="{6DF259F2-4908-4DB5-BA89-A4561EC27717}"/>
              </a:ext>
            </a:extLst>
          </p:cNvPr>
          <p:cNvGraphicFramePr>
            <a:graphicFrameLocks noGrp="1"/>
          </p:cNvGraphicFramePr>
          <p:nvPr>
            <p:extLst>
              <p:ext uri="{D42A27DB-BD31-4B8C-83A1-F6EECF244321}">
                <p14:modId xmlns:p14="http://schemas.microsoft.com/office/powerpoint/2010/main" val="3500670980"/>
              </p:ext>
            </p:extLst>
          </p:nvPr>
        </p:nvGraphicFramePr>
        <p:xfrm>
          <a:off x="2316790" y="1845734"/>
          <a:ext cx="6436593" cy="4527267"/>
        </p:xfrm>
        <a:graphic>
          <a:graphicData uri="http://schemas.openxmlformats.org/drawingml/2006/table">
            <a:tbl>
              <a:tblPr firstRow="1" firstCol="1" bandRow="1">
                <a:tableStyleId>{5C22544A-7EE6-4342-B048-85BDC9FD1C3A}</a:tableStyleId>
              </a:tblPr>
              <a:tblGrid>
                <a:gridCol w="426410">
                  <a:extLst>
                    <a:ext uri="{9D8B030D-6E8A-4147-A177-3AD203B41FA5}">
                      <a16:colId xmlns:a16="http://schemas.microsoft.com/office/drawing/2014/main" val="752172672"/>
                    </a:ext>
                  </a:extLst>
                </a:gridCol>
                <a:gridCol w="1100831">
                  <a:extLst>
                    <a:ext uri="{9D8B030D-6E8A-4147-A177-3AD203B41FA5}">
                      <a16:colId xmlns:a16="http://schemas.microsoft.com/office/drawing/2014/main" val="1215639109"/>
                    </a:ext>
                  </a:extLst>
                </a:gridCol>
                <a:gridCol w="985421">
                  <a:extLst>
                    <a:ext uri="{9D8B030D-6E8A-4147-A177-3AD203B41FA5}">
                      <a16:colId xmlns:a16="http://schemas.microsoft.com/office/drawing/2014/main" val="2998841483"/>
                    </a:ext>
                  </a:extLst>
                </a:gridCol>
                <a:gridCol w="816746">
                  <a:extLst>
                    <a:ext uri="{9D8B030D-6E8A-4147-A177-3AD203B41FA5}">
                      <a16:colId xmlns:a16="http://schemas.microsoft.com/office/drawing/2014/main" val="1977700175"/>
                    </a:ext>
                  </a:extLst>
                </a:gridCol>
                <a:gridCol w="994299">
                  <a:extLst>
                    <a:ext uri="{9D8B030D-6E8A-4147-A177-3AD203B41FA5}">
                      <a16:colId xmlns:a16="http://schemas.microsoft.com/office/drawing/2014/main" val="2023474898"/>
                    </a:ext>
                  </a:extLst>
                </a:gridCol>
                <a:gridCol w="2112886">
                  <a:extLst>
                    <a:ext uri="{9D8B030D-6E8A-4147-A177-3AD203B41FA5}">
                      <a16:colId xmlns:a16="http://schemas.microsoft.com/office/drawing/2014/main" val="4135530686"/>
                    </a:ext>
                  </a:extLst>
                </a:gridCol>
              </a:tblGrid>
              <a:tr h="199250">
                <a:tc>
                  <a:txBody>
                    <a:bodyPr/>
                    <a:lstStyle/>
                    <a:p>
                      <a:pPr marL="15240" marR="15240">
                        <a:lnSpc>
                          <a:spcPct val="107000"/>
                        </a:lnSpc>
                        <a:spcBef>
                          <a:spcPts val="120"/>
                        </a:spcBef>
                        <a:spcAft>
                          <a:spcPts val="120"/>
                        </a:spcAft>
                      </a:pPr>
                      <a:r>
                        <a:rPr lang="en-IN" sz="1200" dirty="0">
                          <a:effectLst/>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Name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Type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Null</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Constraint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Description</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2402006285"/>
                  </a:ext>
                </a:extLst>
              </a:tr>
              <a:tr h="382168">
                <a:tc>
                  <a:txBody>
                    <a:bodyPr/>
                    <a:lstStyle/>
                    <a:p>
                      <a:pPr marL="15240" marR="15240" algn="r">
                        <a:lnSpc>
                          <a:spcPct val="107000"/>
                        </a:lnSpc>
                        <a:spcBef>
                          <a:spcPts val="120"/>
                        </a:spcBef>
                        <a:spcAft>
                          <a:spcPts val="120"/>
                        </a:spcAft>
                      </a:pPr>
                      <a:r>
                        <a:rPr lang="en-IN" sz="1200" dirty="0">
                          <a:effectLst/>
                        </a:rPr>
                        <a:t>1</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200" dirty="0" err="1">
                          <a:effectLst/>
                        </a:rPr>
                        <a:t>EmployerId</a:t>
                      </a:r>
                      <a:r>
                        <a:rPr lang="en-IN" sz="1200" dirty="0">
                          <a:effectLst/>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int(11)</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Not Null</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Primary Key</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Strore Employee id</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3623124249"/>
                  </a:ext>
                </a:extLst>
              </a:tr>
              <a:tr h="382168">
                <a:tc>
                  <a:txBody>
                    <a:bodyPr/>
                    <a:lstStyle/>
                    <a:p>
                      <a:pPr marL="15240" marR="15240" algn="r">
                        <a:lnSpc>
                          <a:spcPct val="107000"/>
                        </a:lnSpc>
                        <a:spcBef>
                          <a:spcPts val="120"/>
                        </a:spcBef>
                        <a:spcAft>
                          <a:spcPts val="120"/>
                        </a:spcAft>
                      </a:pPr>
                      <a:r>
                        <a:rPr lang="en-IN" sz="1200">
                          <a:effectLst/>
                        </a:rPr>
                        <a:t>2</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200" dirty="0">
                          <a:effectLst/>
                        </a:rPr>
                        <a:t>CompanyName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varchar(20)</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Not Null</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None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Store Company Name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2340686909"/>
                  </a:ext>
                </a:extLst>
              </a:tr>
              <a:tr h="382168">
                <a:tc>
                  <a:txBody>
                    <a:bodyPr/>
                    <a:lstStyle/>
                    <a:p>
                      <a:pPr marL="15240" marR="15240" algn="r">
                        <a:lnSpc>
                          <a:spcPct val="107000"/>
                        </a:lnSpc>
                        <a:spcBef>
                          <a:spcPts val="120"/>
                        </a:spcBef>
                        <a:spcAft>
                          <a:spcPts val="120"/>
                        </a:spcAft>
                      </a:pPr>
                      <a:r>
                        <a:rPr lang="en-IN" sz="1200">
                          <a:effectLst/>
                        </a:rPr>
                        <a:t>3</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200" dirty="0" err="1">
                          <a:effectLst/>
                        </a:rPr>
                        <a:t>ContactPerson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varchar(20)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Not Null</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None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Contact person of the Company</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1568246353"/>
                  </a:ext>
                </a:extLst>
              </a:tr>
              <a:tr h="382168">
                <a:tc>
                  <a:txBody>
                    <a:bodyPr/>
                    <a:lstStyle/>
                    <a:p>
                      <a:pPr marL="15240" marR="15240" algn="r">
                        <a:lnSpc>
                          <a:spcPct val="107000"/>
                        </a:lnSpc>
                        <a:spcBef>
                          <a:spcPts val="120"/>
                        </a:spcBef>
                        <a:spcAft>
                          <a:spcPts val="120"/>
                        </a:spcAft>
                      </a:pPr>
                      <a:r>
                        <a:rPr lang="en-IN" sz="1200">
                          <a:effectLst/>
                        </a:rPr>
                        <a:t>4</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200" dirty="0">
                          <a:effectLst/>
                        </a:rPr>
                        <a:t>Address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varchar(100)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Not Null</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None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Address of the Company</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524081048"/>
                  </a:ext>
                </a:extLst>
              </a:tr>
              <a:tr h="199250">
                <a:tc>
                  <a:txBody>
                    <a:bodyPr/>
                    <a:lstStyle/>
                    <a:p>
                      <a:pPr marL="15240" marR="15240" algn="r">
                        <a:lnSpc>
                          <a:spcPct val="107000"/>
                        </a:lnSpc>
                        <a:spcBef>
                          <a:spcPts val="120"/>
                        </a:spcBef>
                        <a:spcAft>
                          <a:spcPts val="120"/>
                        </a:spcAft>
                      </a:pPr>
                      <a:r>
                        <a:rPr lang="en-IN" sz="1200">
                          <a:effectLst/>
                        </a:rPr>
                        <a:t>5</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200" dirty="0">
                          <a:effectLst/>
                        </a:rPr>
                        <a:t>City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varchar(20)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Not Null</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None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Store City Name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801705339"/>
                  </a:ext>
                </a:extLst>
              </a:tr>
              <a:tr h="382168">
                <a:tc>
                  <a:txBody>
                    <a:bodyPr/>
                    <a:lstStyle/>
                    <a:p>
                      <a:pPr marL="15240" marR="15240" algn="r">
                        <a:lnSpc>
                          <a:spcPct val="107000"/>
                        </a:lnSpc>
                        <a:spcBef>
                          <a:spcPts val="120"/>
                        </a:spcBef>
                        <a:spcAft>
                          <a:spcPts val="120"/>
                        </a:spcAft>
                      </a:pPr>
                      <a:r>
                        <a:rPr lang="en-IN" sz="1200">
                          <a:effectLst/>
                        </a:rPr>
                        <a:t>6</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200">
                          <a:effectLst/>
                        </a:rPr>
                        <a:t>Email</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varchar(40)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Not Null</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None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Contact Person;s Email</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3174349665"/>
                  </a:ext>
                </a:extLst>
              </a:tr>
              <a:tr h="382168">
                <a:tc>
                  <a:txBody>
                    <a:bodyPr/>
                    <a:lstStyle/>
                    <a:p>
                      <a:pPr marL="15240" marR="15240" algn="r">
                        <a:lnSpc>
                          <a:spcPct val="107000"/>
                        </a:lnSpc>
                        <a:spcBef>
                          <a:spcPts val="120"/>
                        </a:spcBef>
                        <a:spcAft>
                          <a:spcPts val="120"/>
                        </a:spcAft>
                      </a:pPr>
                      <a:r>
                        <a:rPr lang="en-IN" sz="1200">
                          <a:effectLst/>
                        </a:rPr>
                        <a:t>7</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200">
                          <a:effectLst/>
                        </a:rPr>
                        <a:t>Mobile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err="1">
                          <a:effectLst/>
                        </a:rPr>
                        <a:t>bigint</a:t>
                      </a:r>
                      <a:r>
                        <a:rPr lang="en-IN" sz="1200" dirty="0">
                          <a:effectLst/>
                        </a:rPr>
                        <a:t>(20)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Not Null</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None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Contact Person;s Number</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2116854256"/>
                  </a:ext>
                </a:extLst>
              </a:tr>
              <a:tr h="382168">
                <a:tc>
                  <a:txBody>
                    <a:bodyPr/>
                    <a:lstStyle/>
                    <a:p>
                      <a:pPr marL="15240" marR="15240" algn="r">
                        <a:lnSpc>
                          <a:spcPct val="107000"/>
                        </a:lnSpc>
                        <a:spcBef>
                          <a:spcPts val="120"/>
                        </a:spcBef>
                        <a:spcAft>
                          <a:spcPts val="120"/>
                        </a:spcAft>
                      </a:pPr>
                      <a:r>
                        <a:rPr lang="en-IN" sz="1200">
                          <a:effectLst/>
                        </a:rPr>
                        <a:t>8</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200">
                          <a:effectLst/>
                        </a:rPr>
                        <a:t>Area_Work</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varchar(40)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Not Null</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None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Company’s Domain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425630586"/>
                  </a:ext>
                </a:extLst>
              </a:tr>
              <a:tr h="199250">
                <a:tc>
                  <a:txBody>
                    <a:bodyPr/>
                    <a:lstStyle/>
                    <a:p>
                      <a:pPr marL="15240" marR="15240" algn="r">
                        <a:lnSpc>
                          <a:spcPct val="107000"/>
                        </a:lnSpc>
                        <a:spcBef>
                          <a:spcPts val="120"/>
                        </a:spcBef>
                        <a:spcAft>
                          <a:spcPts val="120"/>
                        </a:spcAft>
                      </a:pPr>
                      <a:r>
                        <a:rPr lang="en-IN" sz="1200">
                          <a:effectLst/>
                        </a:rPr>
                        <a:t>9</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200">
                          <a:effectLst/>
                        </a:rPr>
                        <a:t>Status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varchar(10)</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Not Null</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None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Store Status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4155192894"/>
                  </a:ext>
                </a:extLst>
              </a:tr>
              <a:tr h="382168">
                <a:tc>
                  <a:txBody>
                    <a:bodyPr/>
                    <a:lstStyle/>
                    <a:p>
                      <a:pPr marL="15240" marR="15240" algn="r">
                        <a:lnSpc>
                          <a:spcPct val="107000"/>
                        </a:lnSpc>
                        <a:spcBef>
                          <a:spcPts val="120"/>
                        </a:spcBef>
                        <a:spcAft>
                          <a:spcPts val="120"/>
                        </a:spcAft>
                      </a:pPr>
                      <a:r>
                        <a:rPr lang="en-IN" sz="1200">
                          <a:effectLst/>
                        </a:rPr>
                        <a:t>10</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200">
                          <a:effectLst/>
                        </a:rPr>
                        <a:t>UserName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varchar(20)</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Not Null</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None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Employee Username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1035901724"/>
                  </a:ext>
                </a:extLst>
              </a:tr>
              <a:tr h="382168">
                <a:tc>
                  <a:txBody>
                    <a:bodyPr/>
                    <a:lstStyle/>
                    <a:p>
                      <a:pPr marL="15240" marR="15240" algn="r">
                        <a:lnSpc>
                          <a:spcPct val="107000"/>
                        </a:lnSpc>
                        <a:spcBef>
                          <a:spcPts val="120"/>
                        </a:spcBef>
                        <a:spcAft>
                          <a:spcPts val="120"/>
                        </a:spcAft>
                      </a:pPr>
                      <a:r>
                        <a:rPr lang="en-IN" sz="1200">
                          <a:effectLst/>
                        </a:rPr>
                        <a:t>11</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200">
                          <a:effectLst/>
                        </a:rPr>
                        <a:t>Password</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varchar(20)</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Not Null</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None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Employee Password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1360053914"/>
                  </a:ext>
                </a:extLst>
              </a:tr>
              <a:tr h="199250">
                <a:tc>
                  <a:txBody>
                    <a:bodyPr/>
                    <a:lstStyle/>
                    <a:p>
                      <a:pPr marL="15240" marR="15240" algn="r">
                        <a:lnSpc>
                          <a:spcPct val="107000"/>
                        </a:lnSpc>
                        <a:spcBef>
                          <a:spcPts val="120"/>
                        </a:spcBef>
                        <a:spcAft>
                          <a:spcPts val="120"/>
                        </a:spcAft>
                      </a:pPr>
                      <a:r>
                        <a:rPr lang="en-IN" sz="1200">
                          <a:effectLst/>
                        </a:rPr>
                        <a:t>12</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200">
                          <a:effectLst/>
                        </a:rPr>
                        <a:t>Question</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varchar(100)</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Not Null</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None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Security Question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2612426057"/>
                  </a:ext>
                </a:extLst>
              </a:tr>
              <a:tr h="199250">
                <a:tc>
                  <a:txBody>
                    <a:bodyPr/>
                    <a:lstStyle/>
                    <a:p>
                      <a:pPr marL="15240" marR="15240" algn="r">
                        <a:lnSpc>
                          <a:spcPct val="107000"/>
                        </a:lnSpc>
                        <a:spcBef>
                          <a:spcPts val="120"/>
                        </a:spcBef>
                        <a:spcAft>
                          <a:spcPts val="120"/>
                        </a:spcAft>
                      </a:pPr>
                      <a:r>
                        <a:rPr lang="en-IN" sz="1200" dirty="0">
                          <a:effectLst/>
                        </a:rPr>
                        <a:t>13</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200" dirty="0">
                          <a:effectLst/>
                        </a:rPr>
                        <a:t>Answer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varchar(50)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Not Null</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None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Security Answer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3846543491"/>
                  </a:ext>
                </a:extLst>
              </a:tr>
            </a:tbl>
          </a:graphicData>
        </a:graphic>
      </p:graphicFrame>
      <p:pic>
        <p:nvPicPr>
          <p:cNvPr id="2049" name="Picture 3" descr="Primary">
            <a:extLst>
              <a:ext uri="{FF2B5EF4-FFF2-40B4-BE49-F238E27FC236}">
                <a16:creationId xmlns:a16="http://schemas.microsoft.com/office/drawing/2014/main" id="{3BFBF3E1-75AD-4C8E-B49A-953CA8CAA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63" y="2593975"/>
            <a:ext cx="7937" cy="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652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45263" y="880369"/>
            <a:ext cx="9751060" cy="756320"/>
          </a:xfrm>
        </p:spPr>
        <p:txBody>
          <a:bodyPr/>
          <a:lstStyle/>
          <a:p>
            <a:r>
              <a:rPr lang="en-US" dirty="0"/>
              <a:t> </a:t>
            </a:r>
            <a:r>
              <a:rPr lang="en-US" b="1" dirty="0"/>
              <a:t>Content</a:t>
            </a:r>
          </a:p>
        </p:txBody>
      </p:sp>
      <p:sp>
        <p:nvSpPr>
          <p:cNvPr id="6" name="Content Placeholder 5"/>
          <p:cNvSpPr>
            <a:spLocks noGrp="1"/>
          </p:cNvSpPr>
          <p:nvPr>
            <p:ph idx="1"/>
          </p:nvPr>
        </p:nvSpPr>
        <p:spPr>
          <a:xfrm>
            <a:off x="945263" y="1960232"/>
            <a:ext cx="9751060" cy="5328592"/>
          </a:xfrm>
        </p:spPr>
        <p:txBody>
          <a:bodyPr>
            <a:normAutofit/>
          </a:bodyPr>
          <a:lstStyle/>
          <a:p>
            <a:r>
              <a:rPr lang="en-GB" dirty="0"/>
              <a:t>Introduction</a:t>
            </a:r>
            <a:endParaRPr lang="en-US" dirty="0"/>
          </a:p>
          <a:p>
            <a:r>
              <a:rPr lang="en-GB" dirty="0"/>
              <a:t>Existing System</a:t>
            </a:r>
          </a:p>
          <a:p>
            <a:r>
              <a:rPr lang="en-GB" dirty="0"/>
              <a:t>Propose System</a:t>
            </a:r>
          </a:p>
          <a:p>
            <a:pPr marL="0" indent="0">
              <a:buNone/>
            </a:pPr>
            <a:r>
              <a:rPr lang="en-GB" dirty="0"/>
              <a:t>System Requirement</a:t>
            </a:r>
          </a:p>
          <a:p>
            <a:r>
              <a:rPr lang="en-GB" dirty="0"/>
              <a:t>Analysis Model</a:t>
            </a:r>
          </a:p>
          <a:p>
            <a:r>
              <a:rPr lang="en-GB" dirty="0"/>
              <a:t>Database Schema</a:t>
            </a:r>
          </a:p>
          <a:p>
            <a:r>
              <a:rPr lang="en-GB" dirty="0"/>
              <a:t>User Interface</a:t>
            </a:r>
          </a:p>
          <a:p>
            <a:pPr marL="0" indent="0">
              <a:buNone/>
            </a:pPr>
            <a:endParaRPr lang="en-GB" dirty="0"/>
          </a:p>
          <a:p>
            <a:endParaRPr lang="en-GB" dirty="0"/>
          </a:p>
          <a:p>
            <a:endParaRPr lang="en-US" dirty="0"/>
          </a:p>
        </p:txBody>
      </p:sp>
    </p:spTree>
    <p:extLst>
      <p:ext uri="{BB962C8B-B14F-4D97-AF65-F5344CB8AC3E}">
        <p14:creationId xmlns:p14="http://schemas.microsoft.com/office/powerpoint/2010/main" val="204134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C7473-EAB3-497F-B499-3A58CD05EFD7}"/>
              </a:ext>
            </a:extLst>
          </p:cNvPr>
          <p:cNvSpPr>
            <a:spLocks noGrp="1"/>
          </p:cNvSpPr>
          <p:nvPr>
            <p:ph type="title"/>
          </p:nvPr>
        </p:nvSpPr>
        <p:spPr/>
        <p:txBody>
          <a:bodyPr>
            <a:normAutofit/>
          </a:bodyPr>
          <a:lstStyle/>
          <a:p>
            <a:r>
              <a:rPr lang="en-US" sz="4000" b="1" u="sng" dirty="0"/>
              <a:t>Application Table</a:t>
            </a:r>
            <a:endParaRPr lang="en-IN" sz="4000" b="1" u="sng" dirty="0"/>
          </a:p>
        </p:txBody>
      </p:sp>
      <p:graphicFrame>
        <p:nvGraphicFramePr>
          <p:cNvPr id="4" name="Content Placeholder 3">
            <a:extLst>
              <a:ext uri="{FF2B5EF4-FFF2-40B4-BE49-F238E27FC236}">
                <a16:creationId xmlns:a16="http://schemas.microsoft.com/office/drawing/2014/main" id="{789F6CCF-F976-4B4B-8104-F0830EE3F59A}"/>
              </a:ext>
            </a:extLst>
          </p:cNvPr>
          <p:cNvGraphicFramePr>
            <a:graphicFrameLocks noGrp="1"/>
          </p:cNvGraphicFramePr>
          <p:nvPr>
            <p:ph idx="1"/>
            <p:extLst>
              <p:ext uri="{D42A27DB-BD31-4B8C-83A1-F6EECF244321}">
                <p14:modId xmlns:p14="http://schemas.microsoft.com/office/powerpoint/2010/main" val="29081095"/>
              </p:ext>
            </p:extLst>
          </p:nvPr>
        </p:nvGraphicFramePr>
        <p:xfrm>
          <a:off x="2112886" y="2723668"/>
          <a:ext cx="5184559" cy="2396973"/>
        </p:xfrm>
        <a:graphic>
          <a:graphicData uri="http://schemas.openxmlformats.org/drawingml/2006/table">
            <a:tbl>
              <a:tblPr firstRow="1" firstCol="1" bandRow="1">
                <a:tableStyleId>{5C22544A-7EE6-4342-B048-85BDC9FD1C3A}</a:tableStyleId>
              </a:tblPr>
              <a:tblGrid>
                <a:gridCol w="295723">
                  <a:extLst>
                    <a:ext uri="{9D8B030D-6E8A-4147-A177-3AD203B41FA5}">
                      <a16:colId xmlns:a16="http://schemas.microsoft.com/office/drawing/2014/main" val="354048907"/>
                    </a:ext>
                  </a:extLst>
                </a:gridCol>
                <a:gridCol w="1053683">
                  <a:extLst>
                    <a:ext uri="{9D8B030D-6E8A-4147-A177-3AD203B41FA5}">
                      <a16:colId xmlns:a16="http://schemas.microsoft.com/office/drawing/2014/main" val="1993633519"/>
                    </a:ext>
                  </a:extLst>
                </a:gridCol>
                <a:gridCol w="976544">
                  <a:extLst>
                    <a:ext uri="{9D8B030D-6E8A-4147-A177-3AD203B41FA5}">
                      <a16:colId xmlns:a16="http://schemas.microsoft.com/office/drawing/2014/main" val="618968255"/>
                    </a:ext>
                  </a:extLst>
                </a:gridCol>
                <a:gridCol w="798990">
                  <a:extLst>
                    <a:ext uri="{9D8B030D-6E8A-4147-A177-3AD203B41FA5}">
                      <a16:colId xmlns:a16="http://schemas.microsoft.com/office/drawing/2014/main" val="2142510890"/>
                    </a:ext>
                  </a:extLst>
                </a:gridCol>
                <a:gridCol w="923278">
                  <a:extLst>
                    <a:ext uri="{9D8B030D-6E8A-4147-A177-3AD203B41FA5}">
                      <a16:colId xmlns:a16="http://schemas.microsoft.com/office/drawing/2014/main" val="1822726500"/>
                    </a:ext>
                  </a:extLst>
                </a:gridCol>
                <a:gridCol w="1136341">
                  <a:extLst>
                    <a:ext uri="{9D8B030D-6E8A-4147-A177-3AD203B41FA5}">
                      <a16:colId xmlns:a16="http://schemas.microsoft.com/office/drawing/2014/main" val="1963141777"/>
                    </a:ext>
                  </a:extLst>
                </a:gridCol>
              </a:tblGrid>
              <a:tr h="358140">
                <a:tc>
                  <a:txBody>
                    <a:bodyPr/>
                    <a:lstStyle/>
                    <a:p>
                      <a:pPr marL="15240" marR="15240">
                        <a:lnSpc>
                          <a:spcPct val="107000"/>
                        </a:lnSpc>
                        <a:spcBef>
                          <a:spcPts val="120"/>
                        </a:spcBef>
                        <a:spcAft>
                          <a:spcPts val="120"/>
                        </a:spcAft>
                      </a:pPr>
                      <a:r>
                        <a:rPr lang="en-IN" sz="1200" dirty="0">
                          <a:effectLst/>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Name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Type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Null</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Constraint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Description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809390446"/>
                  </a:ext>
                </a:extLst>
              </a:tr>
              <a:tr h="358140">
                <a:tc>
                  <a:txBody>
                    <a:bodyPr/>
                    <a:lstStyle/>
                    <a:p>
                      <a:pPr marL="15240" marR="15240" algn="r">
                        <a:lnSpc>
                          <a:spcPct val="107000"/>
                        </a:lnSpc>
                        <a:spcBef>
                          <a:spcPts val="120"/>
                        </a:spcBef>
                        <a:spcAft>
                          <a:spcPts val="120"/>
                        </a:spcAft>
                      </a:pPr>
                      <a:r>
                        <a:rPr lang="en-IN" sz="1200" dirty="0">
                          <a:effectLst/>
                        </a:rPr>
                        <a:t>1</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200" dirty="0" err="1">
                          <a:effectLst/>
                        </a:rPr>
                        <a:t>ApplicationId</a:t>
                      </a:r>
                      <a:r>
                        <a:rPr lang="en-IN" sz="1200" dirty="0">
                          <a:effectLst/>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int(11)</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Not Null</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Primary Key</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Application id</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3765221800"/>
                  </a:ext>
                </a:extLst>
              </a:tr>
              <a:tr h="358140">
                <a:tc>
                  <a:txBody>
                    <a:bodyPr/>
                    <a:lstStyle/>
                    <a:p>
                      <a:pPr marL="15240" marR="15240" algn="r">
                        <a:lnSpc>
                          <a:spcPct val="107000"/>
                        </a:lnSpc>
                        <a:spcBef>
                          <a:spcPts val="120"/>
                        </a:spcBef>
                        <a:spcAft>
                          <a:spcPts val="120"/>
                        </a:spcAft>
                      </a:pPr>
                      <a:r>
                        <a:rPr lang="en-IN" sz="1200">
                          <a:effectLst/>
                        </a:rPr>
                        <a:t>2</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200" dirty="0" err="1">
                          <a:effectLst/>
                        </a:rPr>
                        <a:t>JobSeekId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int(11)</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No Null</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Foreign Key</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Jobseeker id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2690180308"/>
                  </a:ext>
                </a:extLst>
              </a:tr>
              <a:tr h="358140">
                <a:tc>
                  <a:txBody>
                    <a:bodyPr/>
                    <a:lstStyle/>
                    <a:p>
                      <a:pPr marL="15240" marR="15240" algn="r">
                        <a:lnSpc>
                          <a:spcPct val="107000"/>
                        </a:lnSpc>
                        <a:spcBef>
                          <a:spcPts val="120"/>
                        </a:spcBef>
                        <a:spcAft>
                          <a:spcPts val="120"/>
                        </a:spcAft>
                      </a:pPr>
                      <a:r>
                        <a:rPr lang="en-IN" sz="1200">
                          <a:effectLst/>
                        </a:rPr>
                        <a:t>3</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200">
                          <a:effectLst/>
                        </a:rPr>
                        <a:t>JobId</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int(11)</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No Null</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err="1">
                          <a:effectLst/>
                        </a:rPr>
                        <a:t>Foregin</a:t>
                      </a:r>
                      <a:r>
                        <a:rPr lang="en-IN" sz="1200" dirty="0">
                          <a:effectLst/>
                        </a:rPr>
                        <a:t> Key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Job id</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856428405"/>
                  </a:ext>
                </a:extLst>
              </a:tr>
              <a:tr h="606273">
                <a:tc>
                  <a:txBody>
                    <a:bodyPr/>
                    <a:lstStyle/>
                    <a:p>
                      <a:pPr marL="15240" marR="15240" algn="r">
                        <a:lnSpc>
                          <a:spcPct val="107000"/>
                        </a:lnSpc>
                        <a:spcBef>
                          <a:spcPts val="120"/>
                        </a:spcBef>
                        <a:spcAft>
                          <a:spcPts val="120"/>
                        </a:spcAft>
                      </a:pPr>
                      <a:r>
                        <a:rPr lang="en-IN" sz="1200">
                          <a:effectLst/>
                        </a:rPr>
                        <a:t>4</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200">
                          <a:effectLst/>
                        </a:rPr>
                        <a:t>Status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varchar(30)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No Null</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dirty="0">
                          <a:effectLst/>
                        </a:rPr>
                        <a:t>None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a:lnSpc>
                          <a:spcPct val="107000"/>
                        </a:lnSpc>
                      </a:pPr>
                      <a:endParaRPr lang="en-IN" sz="1200" dirty="0">
                        <a:effectLst/>
                        <a:latin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999572792"/>
                  </a:ext>
                </a:extLst>
              </a:tr>
              <a:tr h="358140">
                <a:tc>
                  <a:txBody>
                    <a:bodyPr/>
                    <a:lstStyle/>
                    <a:p>
                      <a:pPr marL="15240" marR="15240" algn="r">
                        <a:lnSpc>
                          <a:spcPct val="107000"/>
                        </a:lnSpc>
                        <a:spcBef>
                          <a:spcPts val="120"/>
                        </a:spcBef>
                        <a:spcAft>
                          <a:spcPts val="120"/>
                        </a:spcAft>
                      </a:pPr>
                      <a:r>
                        <a:rPr lang="en-IN" sz="1200">
                          <a:effectLst/>
                        </a:rPr>
                        <a:t>5</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200">
                          <a:effectLst/>
                        </a:rPr>
                        <a:t>Description</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varchar(200)</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No Null</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200">
                          <a:effectLst/>
                        </a:rPr>
                        <a:t>None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a:lnSpc>
                          <a:spcPct val="107000"/>
                        </a:lnSpc>
                      </a:pPr>
                      <a:endParaRPr lang="en-IN" sz="1200" dirty="0">
                        <a:effectLst/>
                        <a:latin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3363225378"/>
                  </a:ext>
                </a:extLst>
              </a:tr>
            </a:tbl>
          </a:graphicData>
        </a:graphic>
      </p:graphicFrame>
      <p:pic>
        <p:nvPicPr>
          <p:cNvPr id="1025" name="Picture 1" descr="Primary">
            <a:extLst>
              <a:ext uri="{FF2B5EF4-FFF2-40B4-BE49-F238E27FC236}">
                <a16:creationId xmlns:a16="http://schemas.microsoft.com/office/drawing/2014/main" id="{1C4A49DD-ED8C-48C8-9B6C-B522DAFC5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81" y="0"/>
            <a:ext cx="45719" cy="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532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562E-4793-4A91-9E5D-9A9231F160FB}"/>
              </a:ext>
            </a:extLst>
          </p:cNvPr>
          <p:cNvSpPr>
            <a:spLocks noGrp="1"/>
          </p:cNvSpPr>
          <p:nvPr>
            <p:ph type="title"/>
          </p:nvPr>
        </p:nvSpPr>
        <p:spPr/>
        <p:txBody>
          <a:bodyPr>
            <a:normAutofit/>
          </a:bodyPr>
          <a:lstStyle/>
          <a:p>
            <a:r>
              <a:rPr lang="en-US" sz="4000" b="1" u="sng" dirty="0"/>
              <a:t>Feedback Table</a:t>
            </a:r>
            <a:endParaRPr lang="en-IN" sz="4000" b="1" u="sng" dirty="0"/>
          </a:p>
        </p:txBody>
      </p:sp>
      <p:graphicFrame>
        <p:nvGraphicFramePr>
          <p:cNvPr id="4" name="Content Placeholder 3">
            <a:extLst>
              <a:ext uri="{FF2B5EF4-FFF2-40B4-BE49-F238E27FC236}">
                <a16:creationId xmlns:a16="http://schemas.microsoft.com/office/drawing/2014/main" id="{F8BE3FBD-F1B5-4FF2-B866-837DDAB623AF}"/>
              </a:ext>
            </a:extLst>
          </p:cNvPr>
          <p:cNvGraphicFramePr>
            <a:graphicFrameLocks noGrp="1"/>
          </p:cNvGraphicFramePr>
          <p:nvPr>
            <p:ph idx="1"/>
            <p:extLst>
              <p:ext uri="{D42A27DB-BD31-4B8C-83A1-F6EECF244321}">
                <p14:modId xmlns:p14="http://schemas.microsoft.com/office/powerpoint/2010/main" val="3297012209"/>
              </p:ext>
            </p:extLst>
          </p:nvPr>
        </p:nvGraphicFramePr>
        <p:xfrm>
          <a:off x="2623924" y="2129405"/>
          <a:ext cx="5650064" cy="1699896"/>
        </p:xfrm>
        <a:graphic>
          <a:graphicData uri="http://schemas.openxmlformats.org/drawingml/2006/table">
            <a:tbl>
              <a:tblPr firstRow="1" firstCol="1" bandRow="1">
                <a:tableStyleId>{5C22544A-7EE6-4342-B048-85BDC9FD1C3A}</a:tableStyleId>
              </a:tblPr>
              <a:tblGrid>
                <a:gridCol w="268221">
                  <a:extLst>
                    <a:ext uri="{9D8B030D-6E8A-4147-A177-3AD203B41FA5}">
                      <a16:colId xmlns:a16="http://schemas.microsoft.com/office/drawing/2014/main" val="2533766901"/>
                    </a:ext>
                  </a:extLst>
                </a:gridCol>
                <a:gridCol w="1045319">
                  <a:extLst>
                    <a:ext uri="{9D8B030D-6E8A-4147-A177-3AD203B41FA5}">
                      <a16:colId xmlns:a16="http://schemas.microsoft.com/office/drawing/2014/main" val="258437496"/>
                    </a:ext>
                  </a:extLst>
                </a:gridCol>
                <a:gridCol w="1060664">
                  <a:extLst>
                    <a:ext uri="{9D8B030D-6E8A-4147-A177-3AD203B41FA5}">
                      <a16:colId xmlns:a16="http://schemas.microsoft.com/office/drawing/2014/main" val="507244233"/>
                    </a:ext>
                  </a:extLst>
                </a:gridCol>
                <a:gridCol w="736847">
                  <a:extLst>
                    <a:ext uri="{9D8B030D-6E8A-4147-A177-3AD203B41FA5}">
                      <a16:colId xmlns:a16="http://schemas.microsoft.com/office/drawing/2014/main" val="2241220979"/>
                    </a:ext>
                  </a:extLst>
                </a:gridCol>
                <a:gridCol w="1154097">
                  <a:extLst>
                    <a:ext uri="{9D8B030D-6E8A-4147-A177-3AD203B41FA5}">
                      <a16:colId xmlns:a16="http://schemas.microsoft.com/office/drawing/2014/main" val="80085118"/>
                    </a:ext>
                  </a:extLst>
                </a:gridCol>
                <a:gridCol w="1384916">
                  <a:extLst>
                    <a:ext uri="{9D8B030D-6E8A-4147-A177-3AD203B41FA5}">
                      <a16:colId xmlns:a16="http://schemas.microsoft.com/office/drawing/2014/main" val="351829624"/>
                    </a:ext>
                  </a:extLst>
                </a:gridCol>
              </a:tblGrid>
              <a:tr h="0">
                <a:tc>
                  <a:txBody>
                    <a:bodyPr/>
                    <a:lstStyle/>
                    <a:p>
                      <a:pPr marL="15240" marR="15240">
                        <a:lnSpc>
                          <a:spcPct val="107000"/>
                        </a:lnSpc>
                        <a:spcBef>
                          <a:spcPts val="120"/>
                        </a:spcBef>
                        <a:spcAft>
                          <a:spcPts val="120"/>
                        </a:spcAft>
                      </a:pPr>
                      <a:r>
                        <a:rPr lang="en-IN" sz="1400" dirty="0">
                          <a:effectLst/>
                        </a:rPr>
                        <a: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Type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Constraint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Description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43414"/>
                  </a:ext>
                </a:extLst>
              </a:tr>
              <a:tr h="0">
                <a:tc>
                  <a:txBody>
                    <a:bodyPr/>
                    <a:lstStyle/>
                    <a:p>
                      <a:pPr marL="15240" marR="15240" algn="r">
                        <a:lnSpc>
                          <a:spcPct val="107000"/>
                        </a:lnSpc>
                        <a:spcBef>
                          <a:spcPts val="120"/>
                        </a:spcBef>
                        <a:spcAft>
                          <a:spcPts val="120"/>
                        </a:spcAft>
                      </a:pPr>
                      <a:r>
                        <a:rPr lang="en-IN"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err="1">
                          <a:effectLst/>
                        </a:rPr>
                        <a:t>FeedbackId</a:t>
                      </a:r>
                      <a:r>
                        <a:rPr lang="en-IN" sz="1400" dirty="0">
                          <a:effectLst/>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int(11)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Not 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Primary Key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Store Feedback 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2217843291"/>
                  </a:ext>
                </a:extLst>
              </a:tr>
              <a:tr h="0">
                <a:tc>
                  <a:txBody>
                    <a:bodyPr/>
                    <a:lstStyle/>
                    <a:p>
                      <a:pPr marL="15240" marR="15240" algn="r">
                        <a:lnSpc>
                          <a:spcPct val="107000"/>
                        </a:lnSpc>
                        <a:spcBef>
                          <a:spcPts val="120"/>
                        </a:spcBef>
                        <a:spcAft>
                          <a:spcPts val="120"/>
                        </a:spcAft>
                      </a:pPr>
                      <a:r>
                        <a:rPr lang="en-IN"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err="1">
                          <a:effectLst/>
                        </a:rPr>
                        <a:t>JobSeekId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int(11)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Foreign Key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Jobseeker 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1488976790"/>
                  </a:ext>
                </a:extLst>
              </a:tr>
              <a:tr h="0">
                <a:tc>
                  <a:txBody>
                    <a:bodyPr/>
                    <a:lstStyle/>
                    <a:p>
                      <a:pPr marL="15240" marR="15240" algn="r">
                        <a:lnSpc>
                          <a:spcPct val="107000"/>
                        </a:lnSpc>
                        <a:spcBef>
                          <a:spcPts val="120"/>
                        </a:spcBef>
                        <a:spcAft>
                          <a:spcPts val="120"/>
                        </a:spcAft>
                      </a:pPr>
                      <a:r>
                        <a:rPr lang="en-IN"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a:effectLst/>
                        </a:rPr>
                        <a:t>Feedback</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varchar(200)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None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Store Feedback</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3667100325"/>
                  </a:ext>
                </a:extLst>
              </a:tr>
              <a:tr h="0">
                <a:tc>
                  <a:txBody>
                    <a:bodyPr/>
                    <a:lstStyle/>
                    <a:p>
                      <a:pPr marL="15240" marR="15240" algn="r">
                        <a:lnSpc>
                          <a:spcPct val="107000"/>
                        </a:lnSpc>
                        <a:spcBef>
                          <a:spcPts val="120"/>
                        </a:spcBef>
                        <a:spcAft>
                          <a:spcPts val="120"/>
                        </a:spcAft>
                      </a:pPr>
                      <a:r>
                        <a:rPr lang="en-IN" sz="1400">
                          <a:effectLst/>
                        </a:rPr>
                        <a:t>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a:effectLst/>
                        </a:rPr>
                        <a:t>FeedbakDate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date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None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a:lnSpc>
                          <a:spcPct val="107000"/>
                        </a:lnSpc>
                        <a:spcAft>
                          <a:spcPts val="0"/>
                        </a:spcAft>
                      </a:pPr>
                      <a:r>
                        <a:rPr lang="en-IN" sz="1400" dirty="0">
                          <a:effectLst/>
                        </a:rPr>
                        <a:t>Store Feedback Date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156617247"/>
                  </a:ext>
                </a:extLst>
              </a:tr>
            </a:tbl>
          </a:graphicData>
        </a:graphic>
      </p:graphicFrame>
      <p:pic>
        <p:nvPicPr>
          <p:cNvPr id="4097" name="Picture 5" descr="Primary">
            <a:extLst>
              <a:ext uri="{FF2B5EF4-FFF2-40B4-BE49-F238E27FC236}">
                <a16:creationId xmlns:a16="http://schemas.microsoft.com/office/drawing/2014/main" id="{6495E298-55F8-4101-A8E7-73FCB1F1A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938" cy="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07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E269-D8DC-438D-AF77-7A166637A7E5}"/>
              </a:ext>
            </a:extLst>
          </p:cNvPr>
          <p:cNvSpPr>
            <a:spLocks noGrp="1"/>
          </p:cNvSpPr>
          <p:nvPr>
            <p:ph type="title"/>
          </p:nvPr>
        </p:nvSpPr>
        <p:spPr/>
        <p:txBody>
          <a:bodyPr>
            <a:normAutofit/>
          </a:bodyPr>
          <a:lstStyle/>
          <a:p>
            <a:r>
              <a:rPr lang="en-US" sz="3600" b="1" u="sng" dirty="0"/>
              <a:t>Jobseeker’s Education Table</a:t>
            </a:r>
            <a:endParaRPr lang="en-IN" sz="3600" b="1" u="sng" dirty="0"/>
          </a:p>
        </p:txBody>
      </p:sp>
      <p:graphicFrame>
        <p:nvGraphicFramePr>
          <p:cNvPr id="4" name="Content Placeholder 3">
            <a:extLst>
              <a:ext uri="{FF2B5EF4-FFF2-40B4-BE49-F238E27FC236}">
                <a16:creationId xmlns:a16="http://schemas.microsoft.com/office/drawing/2014/main" id="{89223AA5-0A22-4C07-A414-390C277B7B39}"/>
              </a:ext>
            </a:extLst>
          </p:cNvPr>
          <p:cNvGraphicFramePr>
            <a:graphicFrameLocks noGrp="1"/>
          </p:cNvGraphicFramePr>
          <p:nvPr>
            <p:ph idx="1"/>
            <p:extLst>
              <p:ext uri="{D42A27DB-BD31-4B8C-83A1-F6EECF244321}">
                <p14:modId xmlns:p14="http://schemas.microsoft.com/office/powerpoint/2010/main" val="140331179"/>
              </p:ext>
            </p:extLst>
          </p:nvPr>
        </p:nvGraphicFramePr>
        <p:xfrm>
          <a:off x="1665132" y="2303651"/>
          <a:ext cx="6830798" cy="1740662"/>
        </p:xfrm>
        <a:graphic>
          <a:graphicData uri="http://schemas.openxmlformats.org/drawingml/2006/table">
            <a:tbl>
              <a:tblPr firstRow="1" firstCol="1" bandRow="1">
                <a:tableStyleId>{5C22544A-7EE6-4342-B048-85BDC9FD1C3A}</a:tableStyleId>
              </a:tblPr>
              <a:tblGrid>
                <a:gridCol w="371765">
                  <a:extLst>
                    <a:ext uri="{9D8B030D-6E8A-4147-A177-3AD203B41FA5}">
                      <a16:colId xmlns:a16="http://schemas.microsoft.com/office/drawing/2014/main" val="214919459"/>
                    </a:ext>
                  </a:extLst>
                </a:gridCol>
                <a:gridCol w="1119433">
                  <a:extLst>
                    <a:ext uri="{9D8B030D-6E8A-4147-A177-3AD203B41FA5}">
                      <a16:colId xmlns:a16="http://schemas.microsoft.com/office/drawing/2014/main" val="3902042449"/>
                    </a:ext>
                  </a:extLst>
                </a:gridCol>
                <a:gridCol w="1193728">
                  <a:extLst>
                    <a:ext uri="{9D8B030D-6E8A-4147-A177-3AD203B41FA5}">
                      <a16:colId xmlns:a16="http://schemas.microsoft.com/office/drawing/2014/main" val="2345716818"/>
                    </a:ext>
                  </a:extLst>
                </a:gridCol>
                <a:gridCol w="816746">
                  <a:extLst>
                    <a:ext uri="{9D8B030D-6E8A-4147-A177-3AD203B41FA5}">
                      <a16:colId xmlns:a16="http://schemas.microsoft.com/office/drawing/2014/main" val="2288625131"/>
                    </a:ext>
                  </a:extLst>
                </a:gridCol>
                <a:gridCol w="1145219">
                  <a:extLst>
                    <a:ext uri="{9D8B030D-6E8A-4147-A177-3AD203B41FA5}">
                      <a16:colId xmlns:a16="http://schemas.microsoft.com/office/drawing/2014/main" val="1552529347"/>
                    </a:ext>
                  </a:extLst>
                </a:gridCol>
                <a:gridCol w="2183907">
                  <a:extLst>
                    <a:ext uri="{9D8B030D-6E8A-4147-A177-3AD203B41FA5}">
                      <a16:colId xmlns:a16="http://schemas.microsoft.com/office/drawing/2014/main" val="3946481034"/>
                    </a:ext>
                  </a:extLst>
                </a:gridCol>
              </a:tblGrid>
              <a:tr h="170053">
                <a:tc>
                  <a:txBody>
                    <a:bodyPr/>
                    <a:lstStyle/>
                    <a:p>
                      <a:pPr marL="15240" marR="15240">
                        <a:lnSpc>
                          <a:spcPct val="107000"/>
                        </a:lnSpc>
                        <a:spcBef>
                          <a:spcPts val="120"/>
                        </a:spcBef>
                        <a:spcAft>
                          <a:spcPts val="120"/>
                        </a:spcAft>
                      </a:pPr>
                      <a:r>
                        <a:rPr lang="en-IN" sz="1400" dirty="0">
                          <a:effectLst/>
                        </a:rPr>
                        <a: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Type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Constraint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Description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1561842484"/>
                  </a:ext>
                </a:extLst>
              </a:tr>
              <a:tr h="170053">
                <a:tc>
                  <a:txBody>
                    <a:bodyPr/>
                    <a:lstStyle/>
                    <a:p>
                      <a:pPr marL="15240" marR="15240" algn="r">
                        <a:lnSpc>
                          <a:spcPct val="107000"/>
                        </a:lnSpc>
                        <a:spcBef>
                          <a:spcPts val="120"/>
                        </a:spcBef>
                        <a:spcAft>
                          <a:spcPts val="120"/>
                        </a:spcAft>
                      </a:pPr>
                      <a:r>
                        <a:rPr lang="en-IN"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err="1">
                          <a:effectLst/>
                        </a:rPr>
                        <a:t>EduId</a:t>
                      </a:r>
                      <a:r>
                        <a:rPr lang="en-IN" sz="1400" dirty="0">
                          <a:effectLst/>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int(11)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Not 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Primary Key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Jobseeker’s Education 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3216051736"/>
                  </a:ext>
                </a:extLst>
              </a:tr>
              <a:tr h="170053">
                <a:tc>
                  <a:txBody>
                    <a:bodyPr/>
                    <a:lstStyle/>
                    <a:p>
                      <a:pPr marL="15240" marR="15240" algn="r">
                        <a:lnSpc>
                          <a:spcPct val="107000"/>
                        </a:lnSpc>
                        <a:spcBef>
                          <a:spcPts val="120"/>
                        </a:spcBef>
                        <a:spcAft>
                          <a:spcPts val="120"/>
                        </a:spcAft>
                      </a:pPr>
                      <a:r>
                        <a:rPr lang="en-IN"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err="1">
                          <a:effectLst/>
                        </a:rPr>
                        <a:t>JobSeekId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int(11)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Foreign Key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Jobseeker 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3217913976"/>
                  </a:ext>
                </a:extLst>
              </a:tr>
              <a:tr h="170053">
                <a:tc>
                  <a:txBody>
                    <a:bodyPr/>
                    <a:lstStyle/>
                    <a:p>
                      <a:pPr marL="15240" marR="15240" algn="r">
                        <a:lnSpc>
                          <a:spcPct val="107000"/>
                        </a:lnSpc>
                        <a:spcBef>
                          <a:spcPts val="120"/>
                        </a:spcBef>
                        <a:spcAft>
                          <a:spcPts val="120"/>
                        </a:spcAft>
                      </a:pPr>
                      <a:r>
                        <a:rPr lang="en-IN"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a:effectLst/>
                        </a:rPr>
                        <a:t>Degree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varchar(20)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None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err="1">
                          <a:effectLst/>
                        </a:rPr>
                        <a:t>Jobseeker;s</a:t>
                      </a:r>
                      <a:r>
                        <a:rPr lang="en-IN" sz="1400" dirty="0">
                          <a:effectLst/>
                        </a:rPr>
                        <a:t> Degree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3110798676"/>
                  </a:ext>
                </a:extLst>
              </a:tr>
              <a:tr h="170053">
                <a:tc>
                  <a:txBody>
                    <a:bodyPr/>
                    <a:lstStyle/>
                    <a:p>
                      <a:pPr marL="15240" marR="15240" algn="r">
                        <a:lnSpc>
                          <a:spcPct val="107000"/>
                        </a:lnSpc>
                        <a:spcBef>
                          <a:spcPts val="120"/>
                        </a:spcBef>
                        <a:spcAft>
                          <a:spcPts val="120"/>
                        </a:spcAft>
                      </a:pPr>
                      <a:r>
                        <a:rPr lang="en-IN" sz="1400">
                          <a:effectLst/>
                        </a:rPr>
                        <a:t>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a:effectLst/>
                        </a:rPr>
                        <a:t>University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varchar(100)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None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Store University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201911199"/>
                  </a:ext>
                </a:extLst>
              </a:tr>
              <a:tr h="170053">
                <a:tc>
                  <a:txBody>
                    <a:bodyPr/>
                    <a:lstStyle/>
                    <a:p>
                      <a:pPr marL="15240" marR="15240" algn="r">
                        <a:lnSpc>
                          <a:spcPct val="107000"/>
                        </a:lnSpc>
                        <a:spcBef>
                          <a:spcPts val="120"/>
                        </a:spcBef>
                        <a:spcAft>
                          <a:spcPts val="120"/>
                        </a:spcAft>
                      </a:pPr>
                      <a:r>
                        <a:rPr lang="en-IN" sz="1400">
                          <a:effectLst/>
                        </a:rPr>
                        <a:t>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err="1">
                          <a:effectLst/>
                        </a:rPr>
                        <a:t>PassingYear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mediumint(9)</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None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Jobseeker passing year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3412885828"/>
                  </a:ext>
                </a:extLst>
              </a:tr>
              <a:tr h="170053">
                <a:tc>
                  <a:txBody>
                    <a:bodyPr/>
                    <a:lstStyle/>
                    <a:p>
                      <a:pPr marL="15240" marR="15240" algn="r">
                        <a:lnSpc>
                          <a:spcPct val="107000"/>
                        </a:lnSpc>
                        <a:spcBef>
                          <a:spcPts val="120"/>
                        </a:spcBef>
                        <a:spcAft>
                          <a:spcPts val="120"/>
                        </a:spcAft>
                      </a:pPr>
                      <a:r>
                        <a:rPr lang="en-IN" sz="1400">
                          <a:effectLst/>
                        </a:rPr>
                        <a:t>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a:effectLst/>
                        </a:rPr>
                        <a:t>Percentage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float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None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Jobseeker’s Percentage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3518245635"/>
                  </a:ext>
                </a:extLst>
              </a:tr>
            </a:tbl>
          </a:graphicData>
        </a:graphic>
      </p:graphicFrame>
      <p:pic>
        <p:nvPicPr>
          <p:cNvPr id="5121" name="Picture 6" descr="Primary">
            <a:extLst>
              <a:ext uri="{FF2B5EF4-FFF2-40B4-BE49-F238E27FC236}">
                <a16:creationId xmlns:a16="http://schemas.microsoft.com/office/drawing/2014/main" id="{43ACE893-53B4-4265-AD83-3261538B7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938" cy="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81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E4F2-D137-4B47-A0E3-042CC2408041}"/>
              </a:ext>
            </a:extLst>
          </p:cNvPr>
          <p:cNvSpPr>
            <a:spLocks noGrp="1"/>
          </p:cNvSpPr>
          <p:nvPr>
            <p:ph type="title"/>
          </p:nvPr>
        </p:nvSpPr>
        <p:spPr/>
        <p:txBody>
          <a:bodyPr>
            <a:normAutofit/>
          </a:bodyPr>
          <a:lstStyle/>
          <a:p>
            <a:r>
              <a:rPr lang="en-US" sz="4000" b="1" u="sng" dirty="0"/>
              <a:t>Jobseeker Table</a:t>
            </a:r>
            <a:endParaRPr lang="en-IN" sz="4000" b="1" u="sng" dirty="0"/>
          </a:p>
        </p:txBody>
      </p:sp>
      <p:graphicFrame>
        <p:nvGraphicFramePr>
          <p:cNvPr id="4" name="Content Placeholder 3">
            <a:extLst>
              <a:ext uri="{FF2B5EF4-FFF2-40B4-BE49-F238E27FC236}">
                <a16:creationId xmlns:a16="http://schemas.microsoft.com/office/drawing/2014/main" id="{891E4970-C00D-4FAD-A1AA-4F2C82702FE7}"/>
              </a:ext>
            </a:extLst>
          </p:cNvPr>
          <p:cNvGraphicFramePr>
            <a:graphicFrameLocks noGrp="1"/>
          </p:cNvGraphicFramePr>
          <p:nvPr>
            <p:ph idx="1"/>
            <p:extLst>
              <p:ext uri="{D42A27DB-BD31-4B8C-83A1-F6EECF244321}">
                <p14:modId xmlns:p14="http://schemas.microsoft.com/office/powerpoint/2010/main" val="3929655238"/>
              </p:ext>
            </p:extLst>
          </p:nvPr>
        </p:nvGraphicFramePr>
        <p:xfrm>
          <a:off x="715222" y="1737360"/>
          <a:ext cx="7070495" cy="4582013"/>
        </p:xfrm>
        <a:graphic>
          <a:graphicData uri="http://schemas.openxmlformats.org/drawingml/2006/table">
            <a:tbl>
              <a:tblPr firstRow="1" firstCol="1" bandRow="1">
                <a:tableStyleId>{5C22544A-7EE6-4342-B048-85BDC9FD1C3A}</a:tableStyleId>
              </a:tblPr>
              <a:tblGrid>
                <a:gridCol w="438874">
                  <a:extLst>
                    <a:ext uri="{9D8B030D-6E8A-4147-A177-3AD203B41FA5}">
                      <a16:colId xmlns:a16="http://schemas.microsoft.com/office/drawing/2014/main" val="218770565"/>
                    </a:ext>
                  </a:extLst>
                </a:gridCol>
                <a:gridCol w="1331650">
                  <a:extLst>
                    <a:ext uri="{9D8B030D-6E8A-4147-A177-3AD203B41FA5}">
                      <a16:colId xmlns:a16="http://schemas.microsoft.com/office/drawing/2014/main" val="446262438"/>
                    </a:ext>
                  </a:extLst>
                </a:gridCol>
                <a:gridCol w="1136342">
                  <a:extLst>
                    <a:ext uri="{9D8B030D-6E8A-4147-A177-3AD203B41FA5}">
                      <a16:colId xmlns:a16="http://schemas.microsoft.com/office/drawing/2014/main" val="3136593323"/>
                    </a:ext>
                  </a:extLst>
                </a:gridCol>
                <a:gridCol w="861134">
                  <a:extLst>
                    <a:ext uri="{9D8B030D-6E8A-4147-A177-3AD203B41FA5}">
                      <a16:colId xmlns:a16="http://schemas.microsoft.com/office/drawing/2014/main" val="1963728165"/>
                    </a:ext>
                  </a:extLst>
                </a:gridCol>
                <a:gridCol w="994299">
                  <a:extLst>
                    <a:ext uri="{9D8B030D-6E8A-4147-A177-3AD203B41FA5}">
                      <a16:colId xmlns:a16="http://schemas.microsoft.com/office/drawing/2014/main" val="1833682703"/>
                    </a:ext>
                  </a:extLst>
                </a:gridCol>
                <a:gridCol w="2308196">
                  <a:extLst>
                    <a:ext uri="{9D8B030D-6E8A-4147-A177-3AD203B41FA5}">
                      <a16:colId xmlns:a16="http://schemas.microsoft.com/office/drawing/2014/main" val="1619117764"/>
                    </a:ext>
                  </a:extLst>
                </a:gridCol>
              </a:tblGrid>
              <a:tr h="227422">
                <a:tc>
                  <a:txBody>
                    <a:bodyPr/>
                    <a:lstStyle/>
                    <a:p>
                      <a:pPr marL="15240" marR="15240">
                        <a:lnSpc>
                          <a:spcPct val="107000"/>
                        </a:lnSpc>
                        <a:spcBef>
                          <a:spcPts val="120"/>
                        </a:spcBef>
                        <a:spcAft>
                          <a:spcPts val="120"/>
                        </a:spcAft>
                      </a:pPr>
                      <a:r>
                        <a:rPr lang="en-IN" sz="1400" dirty="0">
                          <a:effectLst/>
                        </a:rPr>
                        <a: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Type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Constraint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Description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1520199674"/>
                  </a:ext>
                </a:extLst>
              </a:tr>
              <a:tr h="227422">
                <a:tc>
                  <a:txBody>
                    <a:bodyPr/>
                    <a:lstStyle/>
                    <a:p>
                      <a:pPr marL="15240" marR="15240" algn="r">
                        <a:lnSpc>
                          <a:spcPct val="107000"/>
                        </a:lnSpc>
                        <a:spcBef>
                          <a:spcPts val="120"/>
                        </a:spcBef>
                        <a:spcAft>
                          <a:spcPts val="120"/>
                        </a:spcAft>
                      </a:pPr>
                      <a:r>
                        <a:rPr lang="en-IN"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err="1">
                          <a:effectLst/>
                        </a:rPr>
                        <a:t>JobSeekId</a:t>
                      </a:r>
                      <a:r>
                        <a:rPr lang="en-IN" sz="1400" dirty="0">
                          <a:effectLst/>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int(11)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Not 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Primary Key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Store Jobseeker 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1287425130"/>
                  </a:ext>
                </a:extLst>
              </a:tr>
              <a:tr h="227422">
                <a:tc>
                  <a:txBody>
                    <a:bodyPr/>
                    <a:lstStyle/>
                    <a:p>
                      <a:pPr marL="15240" marR="15240" algn="r">
                        <a:lnSpc>
                          <a:spcPct val="107000"/>
                        </a:lnSpc>
                        <a:spcBef>
                          <a:spcPts val="120"/>
                        </a:spcBef>
                        <a:spcAft>
                          <a:spcPts val="120"/>
                        </a:spcAft>
                      </a:pPr>
                      <a:r>
                        <a:rPr lang="en-IN"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err="1">
                          <a:effectLst/>
                        </a:rPr>
                        <a:t>JobSeekerName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varchar(20)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Not 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None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Jobseeker’s 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1982037376"/>
                  </a:ext>
                </a:extLst>
              </a:tr>
              <a:tr h="227422">
                <a:tc>
                  <a:txBody>
                    <a:bodyPr/>
                    <a:lstStyle/>
                    <a:p>
                      <a:pPr marL="15240" marR="15240" algn="r">
                        <a:lnSpc>
                          <a:spcPct val="107000"/>
                        </a:lnSpc>
                        <a:spcBef>
                          <a:spcPts val="120"/>
                        </a:spcBef>
                        <a:spcAft>
                          <a:spcPts val="120"/>
                        </a:spcAft>
                      </a:pPr>
                      <a:r>
                        <a:rPr lang="en-IN"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a:effectLst/>
                        </a:rPr>
                        <a:t>Address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varchar(100)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Not 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None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Jobseeker’s Address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3371813382"/>
                  </a:ext>
                </a:extLst>
              </a:tr>
              <a:tr h="227422">
                <a:tc>
                  <a:txBody>
                    <a:bodyPr/>
                    <a:lstStyle/>
                    <a:p>
                      <a:pPr marL="15240" marR="15240" algn="r">
                        <a:lnSpc>
                          <a:spcPct val="107000"/>
                        </a:lnSpc>
                        <a:spcBef>
                          <a:spcPts val="120"/>
                        </a:spcBef>
                        <a:spcAft>
                          <a:spcPts val="120"/>
                        </a:spcAft>
                      </a:pPr>
                      <a:r>
                        <a:rPr lang="en-IN" sz="1400" dirty="0">
                          <a:effectLst/>
                        </a:rPr>
                        <a:t>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a:effectLst/>
                        </a:rPr>
                        <a:t>City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varchar(20)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Not 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None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Store City 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154183624"/>
                  </a:ext>
                </a:extLst>
              </a:tr>
              <a:tr h="227422">
                <a:tc>
                  <a:txBody>
                    <a:bodyPr/>
                    <a:lstStyle/>
                    <a:p>
                      <a:pPr marL="15240" marR="15240" algn="r">
                        <a:lnSpc>
                          <a:spcPct val="107000"/>
                        </a:lnSpc>
                        <a:spcBef>
                          <a:spcPts val="120"/>
                        </a:spcBef>
                        <a:spcAft>
                          <a:spcPts val="120"/>
                        </a:spcAft>
                      </a:pPr>
                      <a:r>
                        <a:rPr lang="en-IN" sz="1400">
                          <a:effectLst/>
                        </a:rPr>
                        <a:t>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a:effectLst/>
                        </a:rPr>
                        <a:t>Email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varchar(40)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Not 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None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Jobseeker’s Email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2138717543"/>
                  </a:ext>
                </a:extLst>
              </a:tr>
              <a:tr h="227422">
                <a:tc>
                  <a:txBody>
                    <a:bodyPr/>
                    <a:lstStyle/>
                    <a:p>
                      <a:pPr marL="15240" marR="15240" algn="r">
                        <a:lnSpc>
                          <a:spcPct val="107000"/>
                        </a:lnSpc>
                        <a:spcBef>
                          <a:spcPts val="120"/>
                        </a:spcBef>
                        <a:spcAft>
                          <a:spcPts val="120"/>
                        </a:spcAft>
                      </a:pPr>
                      <a:r>
                        <a:rPr lang="en-IN" sz="1400">
                          <a:effectLst/>
                        </a:rPr>
                        <a:t>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a:effectLst/>
                        </a:rPr>
                        <a:t>Mobile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err="1">
                          <a:effectLst/>
                        </a:rPr>
                        <a:t>bigint</a:t>
                      </a:r>
                      <a:r>
                        <a:rPr lang="en-IN" sz="1400" dirty="0">
                          <a:effectLst/>
                        </a:rPr>
                        <a:t>(20)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Not 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None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Jobseeker’s Number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2524788928"/>
                  </a:ext>
                </a:extLst>
              </a:tr>
              <a:tr h="436203">
                <a:tc>
                  <a:txBody>
                    <a:bodyPr/>
                    <a:lstStyle/>
                    <a:p>
                      <a:pPr marL="15240" marR="15240" algn="r">
                        <a:lnSpc>
                          <a:spcPct val="107000"/>
                        </a:lnSpc>
                        <a:spcBef>
                          <a:spcPts val="120"/>
                        </a:spcBef>
                        <a:spcAft>
                          <a:spcPts val="120"/>
                        </a:spcAft>
                      </a:pPr>
                      <a:r>
                        <a:rPr lang="en-IN" sz="1400">
                          <a:effectLst/>
                        </a:rPr>
                        <a:t>7</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a:effectLst/>
                        </a:rPr>
                        <a:t>Qualification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varchar(20)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None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Jobseeker’s Qualification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803252343"/>
                  </a:ext>
                </a:extLst>
              </a:tr>
              <a:tr h="227422">
                <a:tc>
                  <a:txBody>
                    <a:bodyPr/>
                    <a:lstStyle/>
                    <a:p>
                      <a:pPr marL="15240" marR="15240" algn="r">
                        <a:lnSpc>
                          <a:spcPct val="107000"/>
                        </a:lnSpc>
                        <a:spcBef>
                          <a:spcPts val="120"/>
                        </a:spcBef>
                        <a:spcAft>
                          <a:spcPts val="120"/>
                        </a:spcAft>
                      </a:pPr>
                      <a:r>
                        <a:rPr lang="en-IN" sz="1400">
                          <a:effectLst/>
                        </a:rPr>
                        <a:t>8</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a:effectLst/>
                        </a:rPr>
                        <a:t>Gender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varchar(10)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None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Jobseeker’s Gender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3562953386"/>
                  </a:ext>
                </a:extLst>
              </a:tr>
              <a:tr h="227422">
                <a:tc>
                  <a:txBody>
                    <a:bodyPr/>
                    <a:lstStyle/>
                    <a:p>
                      <a:pPr marL="15240" marR="15240" algn="r">
                        <a:lnSpc>
                          <a:spcPct val="107000"/>
                        </a:lnSpc>
                        <a:spcBef>
                          <a:spcPts val="120"/>
                        </a:spcBef>
                        <a:spcAft>
                          <a:spcPts val="120"/>
                        </a:spcAft>
                      </a:pPr>
                      <a:r>
                        <a:rPr lang="en-IN" sz="1400">
                          <a:effectLst/>
                        </a:rPr>
                        <a:t>9</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err="1">
                          <a:effectLst/>
                        </a:rPr>
                        <a:t>BirthDate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date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None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Jobseeker’s Birthday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3426744743"/>
                  </a:ext>
                </a:extLst>
              </a:tr>
              <a:tr h="227422">
                <a:tc>
                  <a:txBody>
                    <a:bodyPr/>
                    <a:lstStyle/>
                    <a:p>
                      <a:pPr marL="15240" marR="15240" algn="r">
                        <a:lnSpc>
                          <a:spcPct val="107000"/>
                        </a:lnSpc>
                        <a:spcBef>
                          <a:spcPts val="120"/>
                        </a:spcBef>
                        <a:spcAft>
                          <a:spcPts val="120"/>
                        </a:spcAft>
                      </a:pPr>
                      <a:r>
                        <a:rPr lang="en-IN" sz="1400">
                          <a:effectLst/>
                        </a:rPr>
                        <a:t>10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a:effectLst/>
                        </a:rPr>
                        <a:t>Resume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varchar(200)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None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Jobseeker’s Resume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3663418024"/>
                  </a:ext>
                </a:extLst>
              </a:tr>
              <a:tr h="436203">
                <a:tc>
                  <a:txBody>
                    <a:bodyPr/>
                    <a:lstStyle/>
                    <a:p>
                      <a:pPr marL="15240" marR="15240" algn="r">
                        <a:lnSpc>
                          <a:spcPct val="107000"/>
                        </a:lnSpc>
                        <a:spcBef>
                          <a:spcPts val="120"/>
                        </a:spcBef>
                        <a:spcAft>
                          <a:spcPts val="120"/>
                        </a:spcAft>
                      </a:pPr>
                      <a:r>
                        <a:rPr lang="en-IN" sz="1400">
                          <a:effectLst/>
                        </a:rPr>
                        <a:t>11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a:effectLst/>
                        </a:rPr>
                        <a:t>Status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varchar(10)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None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Jobseeker’s Registration Status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2229471152"/>
                  </a:ext>
                </a:extLst>
              </a:tr>
              <a:tr h="436203">
                <a:tc>
                  <a:txBody>
                    <a:bodyPr/>
                    <a:lstStyle/>
                    <a:p>
                      <a:pPr marL="15240" marR="15240" algn="r">
                        <a:lnSpc>
                          <a:spcPct val="107000"/>
                        </a:lnSpc>
                        <a:spcBef>
                          <a:spcPts val="120"/>
                        </a:spcBef>
                        <a:spcAft>
                          <a:spcPts val="120"/>
                        </a:spcAft>
                      </a:pPr>
                      <a:r>
                        <a:rPr lang="en-IN" sz="1400">
                          <a:effectLst/>
                        </a:rPr>
                        <a:t>12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a:effectLst/>
                        </a:rPr>
                        <a:t>UserName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varchar(20)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None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Jobseeker’s Username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2850329932"/>
                  </a:ext>
                </a:extLst>
              </a:tr>
              <a:tr h="227422">
                <a:tc>
                  <a:txBody>
                    <a:bodyPr/>
                    <a:lstStyle/>
                    <a:p>
                      <a:pPr marL="15240" marR="15240" algn="r">
                        <a:lnSpc>
                          <a:spcPct val="107000"/>
                        </a:lnSpc>
                        <a:spcBef>
                          <a:spcPts val="120"/>
                        </a:spcBef>
                        <a:spcAft>
                          <a:spcPts val="120"/>
                        </a:spcAft>
                      </a:pPr>
                      <a:r>
                        <a:rPr lang="en-IN" sz="1400">
                          <a:effectLst/>
                        </a:rPr>
                        <a:t>13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a:effectLst/>
                        </a:rPr>
                        <a:t>Password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varchar(20)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Not 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None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Store Password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279805753"/>
                  </a:ext>
                </a:extLst>
              </a:tr>
              <a:tr h="227422">
                <a:tc>
                  <a:txBody>
                    <a:bodyPr/>
                    <a:lstStyle/>
                    <a:p>
                      <a:pPr marL="15240" marR="15240" algn="r">
                        <a:lnSpc>
                          <a:spcPct val="107000"/>
                        </a:lnSpc>
                        <a:spcBef>
                          <a:spcPts val="120"/>
                        </a:spcBef>
                        <a:spcAft>
                          <a:spcPts val="120"/>
                        </a:spcAft>
                      </a:pPr>
                      <a:r>
                        <a:rPr lang="en-IN" sz="1400">
                          <a:effectLst/>
                        </a:rPr>
                        <a:t>14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a:effectLst/>
                        </a:rPr>
                        <a:t>Question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varchar(100)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Not 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None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Security Question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4133036771"/>
                  </a:ext>
                </a:extLst>
              </a:tr>
              <a:tr h="227422">
                <a:tc>
                  <a:txBody>
                    <a:bodyPr/>
                    <a:lstStyle/>
                    <a:p>
                      <a:pPr marL="15240" marR="15240" algn="r">
                        <a:lnSpc>
                          <a:spcPct val="107000"/>
                        </a:lnSpc>
                        <a:spcBef>
                          <a:spcPts val="120"/>
                        </a:spcBef>
                        <a:spcAft>
                          <a:spcPts val="120"/>
                        </a:spcAft>
                      </a:pPr>
                      <a:r>
                        <a:rPr lang="en-IN" sz="1400">
                          <a:effectLst/>
                        </a:rPr>
                        <a:t>15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a:effectLst/>
                        </a:rPr>
                        <a:t>Answer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varchar(50)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Not 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None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a:lnSpc>
                          <a:spcPct val="107000"/>
                        </a:lnSpc>
                        <a:spcAft>
                          <a:spcPts val="0"/>
                        </a:spcAft>
                      </a:pPr>
                      <a:r>
                        <a:rPr lang="en-IN" sz="1400" dirty="0">
                          <a:effectLst/>
                        </a:rPr>
                        <a:t> Security Answer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185831778"/>
                  </a:ext>
                </a:extLst>
              </a:tr>
            </a:tbl>
          </a:graphicData>
        </a:graphic>
      </p:graphicFrame>
      <p:pic>
        <p:nvPicPr>
          <p:cNvPr id="6146" name="Picture 8" descr="Primary">
            <a:extLst>
              <a:ext uri="{FF2B5EF4-FFF2-40B4-BE49-F238E27FC236}">
                <a16:creationId xmlns:a16="http://schemas.microsoft.com/office/drawing/2014/main" id="{1DDF13E1-51F9-4B78-8EC2-036AC8CFE7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63" y="2130425"/>
            <a:ext cx="7937" cy="7938"/>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7" descr="Index">
            <a:extLst>
              <a:ext uri="{FF2B5EF4-FFF2-40B4-BE49-F238E27FC236}">
                <a16:creationId xmlns:a16="http://schemas.microsoft.com/office/drawing/2014/main" id="{DE674D5D-974D-4048-868A-FD5C80313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63" y="2130425"/>
            <a:ext cx="7937" cy="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464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6CE34-420D-4EC8-BC66-0DBCB96816AF}"/>
              </a:ext>
            </a:extLst>
          </p:cNvPr>
          <p:cNvSpPr>
            <a:spLocks noGrp="1"/>
          </p:cNvSpPr>
          <p:nvPr>
            <p:ph type="title"/>
          </p:nvPr>
        </p:nvSpPr>
        <p:spPr/>
        <p:txBody>
          <a:bodyPr>
            <a:normAutofit/>
          </a:bodyPr>
          <a:lstStyle/>
          <a:p>
            <a:r>
              <a:rPr lang="en-US" sz="3600" b="1" u="sng" dirty="0"/>
              <a:t>Job Table</a:t>
            </a:r>
            <a:endParaRPr lang="en-IN" sz="3600" b="1" u="sng" dirty="0"/>
          </a:p>
        </p:txBody>
      </p:sp>
      <p:graphicFrame>
        <p:nvGraphicFramePr>
          <p:cNvPr id="4" name="Content Placeholder 3">
            <a:extLst>
              <a:ext uri="{FF2B5EF4-FFF2-40B4-BE49-F238E27FC236}">
                <a16:creationId xmlns:a16="http://schemas.microsoft.com/office/drawing/2014/main" id="{7995F726-B9DE-48DF-BF5A-8B39D48A521B}"/>
              </a:ext>
            </a:extLst>
          </p:cNvPr>
          <p:cNvGraphicFramePr>
            <a:graphicFrameLocks noGrp="1"/>
          </p:cNvGraphicFramePr>
          <p:nvPr>
            <p:ph idx="1"/>
            <p:extLst>
              <p:ext uri="{D42A27DB-BD31-4B8C-83A1-F6EECF244321}">
                <p14:modId xmlns:p14="http://schemas.microsoft.com/office/powerpoint/2010/main" val="4289605207"/>
              </p:ext>
            </p:extLst>
          </p:nvPr>
        </p:nvGraphicFramePr>
        <p:xfrm>
          <a:off x="0" y="2205507"/>
          <a:ext cx="7696940" cy="1740662"/>
        </p:xfrm>
        <a:graphic>
          <a:graphicData uri="http://schemas.openxmlformats.org/drawingml/2006/table">
            <a:tbl>
              <a:tblPr firstRow="1" firstCol="1" bandRow="1">
                <a:tableStyleId>{5C22544A-7EE6-4342-B048-85BDC9FD1C3A}</a:tableStyleId>
              </a:tblPr>
              <a:tblGrid>
                <a:gridCol w="332023">
                  <a:extLst>
                    <a:ext uri="{9D8B030D-6E8A-4147-A177-3AD203B41FA5}">
                      <a16:colId xmlns:a16="http://schemas.microsoft.com/office/drawing/2014/main" val="3353768872"/>
                    </a:ext>
                  </a:extLst>
                </a:gridCol>
                <a:gridCol w="1447060">
                  <a:extLst>
                    <a:ext uri="{9D8B030D-6E8A-4147-A177-3AD203B41FA5}">
                      <a16:colId xmlns:a16="http://schemas.microsoft.com/office/drawing/2014/main" val="4195472849"/>
                    </a:ext>
                  </a:extLst>
                </a:gridCol>
                <a:gridCol w="1251752">
                  <a:extLst>
                    <a:ext uri="{9D8B030D-6E8A-4147-A177-3AD203B41FA5}">
                      <a16:colId xmlns:a16="http://schemas.microsoft.com/office/drawing/2014/main" val="3235801169"/>
                    </a:ext>
                  </a:extLst>
                </a:gridCol>
                <a:gridCol w="781234">
                  <a:extLst>
                    <a:ext uri="{9D8B030D-6E8A-4147-A177-3AD203B41FA5}">
                      <a16:colId xmlns:a16="http://schemas.microsoft.com/office/drawing/2014/main" val="680113240"/>
                    </a:ext>
                  </a:extLst>
                </a:gridCol>
                <a:gridCol w="1012055">
                  <a:extLst>
                    <a:ext uri="{9D8B030D-6E8A-4147-A177-3AD203B41FA5}">
                      <a16:colId xmlns:a16="http://schemas.microsoft.com/office/drawing/2014/main" val="163637645"/>
                    </a:ext>
                  </a:extLst>
                </a:gridCol>
                <a:gridCol w="2872816">
                  <a:extLst>
                    <a:ext uri="{9D8B030D-6E8A-4147-A177-3AD203B41FA5}">
                      <a16:colId xmlns:a16="http://schemas.microsoft.com/office/drawing/2014/main" val="400923358"/>
                    </a:ext>
                  </a:extLst>
                </a:gridCol>
              </a:tblGrid>
              <a:tr h="0">
                <a:tc>
                  <a:txBody>
                    <a:bodyPr/>
                    <a:lstStyle/>
                    <a:p>
                      <a:pPr marL="15240" marR="15240">
                        <a:lnSpc>
                          <a:spcPct val="107000"/>
                        </a:lnSpc>
                        <a:spcBef>
                          <a:spcPts val="120"/>
                        </a:spcBef>
                        <a:spcAft>
                          <a:spcPts val="120"/>
                        </a:spcAft>
                      </a:pPr>
                      <a:r>
                        <a:rPr lang="en-IN" sz="1400" dirty="0">
                          <a:effectLst/>
                        </a:rPr>
                        <a: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Type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Default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Comments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1559025166"/>
                  </a:ext>
                </a:extLst>
              </a:tr>
              <a:tr h="0">
                <a:tc>
                  <a:txBody>
                    <a:bodyPr/>
                    <a:lstStyle/>
                    <a:p>
                      <a:pPr marL="15240" marR="15240" algn="r">
                        <a:lnSpc>
                          <a:spcPct val="107000"/>
                        </a:lnSpc>
                        <a:spcBef>
                          <a:spcPts val="120"/>
                        </a:spcBef>
                        <a:spcAft>
                          <a:spcPts val="120"/>
                        </a:spcAft>
                      </a:pPr>
                      <a:r>
                        <a:rPr lang="en-IN"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err="1">
                          <a:effectLst/>
                        </a:rPr>
                        <a:t>JobId</a:t>
                      </a:r>
                      <a:r>
                        <a:rPr lang="en-IN" sz="1400" dirty="0">
                          <a:effectLst/>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int(11)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Not 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Primary Key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Store Job 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474826986"/>
                  </a:ext>
                </a:extLst>
              </a:tr>
              <a:tr h="0">
                <a:tc>
                  <a:txBody>
                    <a:bodyPr/>
                    <a:lstStyle/>
                    <a:p>
                      <a:pPr marL="15240" marR="15240" algn="r">
                        <a:lnSpc>
                          <a:spcPct val="107000"/>
                        </a:lnSpc>
                        <a:spcBef>
                          <a:spcPts val="120"/>
                        </a:spcBef>
                        <a:spcAft>
                          <a:spcPts val="120"/>
                        </a:spcAft>
                      </a:pPr>
                      <a:r>
                        <a:rPr lang="en-IN"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a:effectLst/>
                        </a:rPr>
                        <a:t>CompanyName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varchar(20)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Not 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None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Store Company 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73127728"/>
                  </a:ext>
                </a:extLst>
              </a:tr>
              <a:tr h="0">
                <a:tc>
                  <a:txBody>
                    <a:bodyPr/>
                    <a:lstStyle/>
                    <a:p>
                      <a:pPr marL="15240" marR="15240" algn="r">
                        <a:lnSpc>
                          <a:spcPct val="107000"/>
                        </a:lnSpc>
                        <a:spcBef>
                          <a:spcPts val="120"/>
                        </a:spcBef>
                        <a:spcAft>
                          <a:spcPts val="120"/>
                        </a:spcAft>
                      </a:pPr>
                      <a:r>
                        <a:rPr lang="en-IN"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err="1">
                          <a:effectLst/>
                        </a:rPr>
                        <a:t>JobTitle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varchar(50)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None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Store Job Title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1450251547"/>
                  </a:ext>
                </a:extLst>
              </a:tr>
              <a:tr h="0">
                <a:tc>
                  <a:txBody>
                    <a:bodyPr/>
                    <a:lstStyle/>
                    <a:p>
                      <a:pPr marL="15240" marR="15240" algn="r">
                        <a:lnSpc>
                          <a:spcPct val="107000"/>
                        </a:lnSpc>
                        <a:spcBef>
                          <a:spcPts val="120"/>
                        </a:spcBef>
                        <a:spcAft>
                          <a:spcPts val="120"/>
                        </a:spcAft>
                      </a:pPr>
                      <a:r>
                        <a:rPr lang="en-IN" sz="1400">
                          <a:effectLst/>
                        </a:rPr>
                        <a:t>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a:effectLst/>
                        </a:rPr>
                        <a:t>Vacancy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int(11)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None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Total Number Of Vacancies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3064983260"/>
                  </a:ext>
                </a:extLst>
              </a:tr>
              <a:tr h="0">
                <a:tc>
                  <a:txBody>
                    <a:bodyPr/>
                    <a:lstStyle/>
                    <a:p>
                      <a:pPr marL="15240" marR="15240" algn="r">
                        <a:lnSpc>
                          <a:spcPct val="107000"/>
                        </a:lnSpc>
                        <a:spcBef>
                          <a:spcPts val="120"/>
                        </a:spcBef>
                        <a:spcAft>
                          <a:spcPts val="120"/>
                        </a:spcAft>
                      </a:pPr>
                      <a:r>
                        <a:rPr lang="en-IN" sz="1400">
                          <a:effectLst/>
                        </a:rPr>
                        <a:t>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a:effectLst/>
                        </a:rPr>
                        <a:t>MinQualification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varchar(50)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Not 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None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Minimum Qualification </a:t>
                      </a:r>
                      <a:r>
                        <a:rPr lang="en-IN" sz="1400" dirty="0" err="1">
                          <a:effectLst/>
                        </a:rPr>
                        <a:t>Requried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273011642"/>
                  </a:ext>
                </a:extLst>
              </a:tr>
              <a:tr h="0">
                <a:tc>
                  <a:txBody>
                    <a:bodyPr/>
                    <a:lstStyle/>
                    <a:p>
                      <a:pPr marL="15240" marR="15240" algn="r">
                        <a:lnSpc>
                          <a:spcPct val="107000"/>
                        </a:lnSpc>
                        <a:spcBef>
                          <a:spcPts val="120"/>
                        </a:spcBef>
                        <a:spcAft>
                          <a:spcPts val="120"/>
                        </a:spcAft>
                      </a:pPr>
                      <a:r>
                        <a:rPr lang="en-IN" sz="1400">
                          <a:effectLst/>
                        </a:rPr>
                        <a:t>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a:effectLst/>
                        </a:rPr>
                        <a:t>Description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varchar(200)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Not 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None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Extra Information related to the job</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1927878909"/>
                  </a:ext>
                </a:extLst>
              </a:tr>
            </a:tbl>
          </a:graphicData>
        </a:graphic>
      </p:graphicFrame>
      <p:pic>
        <p:nvPicPr>
          <p:cNvPr id="7169" name="Picture 11" descr="Primary">
            <a:extLst>
              <a:ext uri="{FF2B5EF4-FFF2-40B4-BE49-F238E27FC236}">
                <a16:creationId xmlns:a16="http://schemas.microsoft.com/office/drawing/2014/main" id="{1BD7BC3D-8F78-4B96-8323-EAC68EDE5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938" cy="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754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43AF-DE3D-463A-B96D-7E3949FBDE6D}"/>
              </a:ext>
            </a:extLst>
          </p:cNvPr>
          <p:cNvSpPr>
            <a:spLocks noGrp="1"/>
          </p:cNvSpPr>
          <p:nvPr>
            <p:ph type="title"/>
          </p:nvPr>
        </p:nvSpPr>
        <p:spPr/>
        <p:txBody>
          <a:bodyPr>
            <a:normAutofit/>
          </a:bodyPr>
          <a:lstStyle/>
          <a:p>
            <a:r>
              <a:rPr lang="en-US" sz="3600" b="1" u="sng" dirty="0"/>
              <a:t>News Table</a:t>
            </a:r>
            <a:endParaRPr lang="en-IN" sz="3600" b="1" u="sng" dirty="0"/>
          </a:p>
        </p:txBody>
      </p:sp>
      <p:graphicFrame>
        <p:nvGraphicFramePr>
          <p:cNvPr id="4" name="Content Placeholder 3">
            <a:extLst>
              <a:ext uri="{FF2B5EF4-FFF2-40B4-BE49-F238E27FC236}">
                <a16:creationId xmlns:a16="http://schemas.microsoft.com/office/drawing/2014/main" id="{C70F47EB-A87C-4593-9E06-E82AC017531A}"/>
              </a:ext>
            </a:extLst>
          </p:cNvPr>
          <p:cNvGraphicFramePr>
            <a:graphicFrameLocks noGrp="1"/>
          </p:cNvGraphicFramePr>
          <p:nvPr>
            <p:ph idx="1"/>
            <p:extLst>
              <p:ext uri="{D42A27DB-BD31-4B8C-83A1-F6EECF244321}">
                <p14:modId xmlns:p14="http://schemas.microsoft.com/office/powerpoint/2010/main" val="3821995988"/>
              </p:ext>
            </p:extLst>
          </p:nvPr>
        </p:nvGraphicFramePr>
        <p:xfrm>
          <a:off x="910533" y="2056634"/>
          <a:ext cx="5765475" cy="1308004"/>
        </p:xfrm>
        <a:graphic>
          <a:graphicData uri="http://schemas.openxmlformats.org/drawingml/2006/table">
            <a:tbl>
              <a:tblPr firstRow="1" firstCol="1" bandRow="1">
                <a:tableStyleId>{5C22544A-7EE6-4342-B048-85BDC9FD1C3A}</a:tableStyleId>
              </a:tblPr>
              <a:tblGrid>
                <a:gridCol w="367851">
                  <a:extLst>
                    <a:ext uri="{9D8B030D-6E8A-4147-A177-3AD203B41FA5}">
                      <a16:colId xmlns:a16="http://schemas.microsoft.com/office/drawing/2014/main" val="860292232"/>
                    </a:ext>
                  </a:extLst>
                </a:gridCol>
                <a:gridCol w="932156">
                  <a:extLst>
                    <a:ext uri="{9D8B030D-6E8A-4147-A177-3AD203B41FA5}">
                      <a16:colId xmlns:a16="http://schemas.microsoft.com/office/drawing/2014/main" val="3452805705"/>
                    </a:ext>
                  </a:extLst>
                </a:gridCol>
                <a:gridCol w="1074198">
                  <a:extLst>
                    <a:ext uri="{9D8B030D-6E8A-4147-A177-3AD203B41FA5}">
                      <a16:colId xmlns:a16="http://schemas.microsoft.com/office/drawing/2014/main" val="2540845485"/>
                    </a:ext>
                  </a:extLst>
                </a:gridCol>
                <a:gridCol w="923278">
                  <a:extLst>
                    <a:ext uri="{9D8B030D-6E8A-4147-A177-3AD203B41FA5}">
                      <a16:colId xmlns:a16="http://schemas.microsoft.com/office/drawing/2014/main" val="3816118221"/>
                    </a:ext>
                  </a:extLst>
                </a:gridCol>
                <a:gridCol w="994299">
                  <a:extLst>
                    <a:ext uri="{9D8B030D-6E8A-4147-A177-3AD203B41FA5}">
                      <a16:colId xmlns:a16="http://schemas.microsoft.com/office/drawing/2014/main" val="4177557125"/>
                    </a:ext>
                  </a:extLst>
                </a:gridCol>
                <a:gridCol w="1473693">
                  <a:extLst>
                    <a:ext uri="{9D8B030D-6E8A-4147-A177-3AD203B41FA5}">
                      <a16:colId xmlns:a16="http://schemas.microsoft.com/office/drawing/2014/main" val="3485860175"/>
                    </a:ext>
                  </a:extLst>
                </a:gridCol>
              </a:tblGrid>
              <a:tr h="327001">
                <a:tc>
                  <a:txBody>
                    <a:bodyPr/>
                    <a:lstStyle/>
                    <a:p>
                      <a:pPr marL="15240" marR="15240">
                        <a:lnSpc>
                          <a:spcPct val="107000"/>
                        </a:lnSpc>
                        <a:spcBef>
                          <a:spcPts val="120"/>
                        </a:spcBef>
                        <a:spcAft>
                          <a:spcPts val="120"/>
                        </a:spcAft>
                      </a:pPr>
                      <a:r>
                        <a:rPr lang="en-IN" sz="1400" dirty="0">
                          <a:effectLst/>
                        </a:rPr>
                        <a: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Type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Constraint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Description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4284262506"/>
                  </a:ext>
                </a:extLst>
              </a:tr>
              <a:tr h="327001">
                <a:tc>
                  <a:txBody>
                    <a:bodyPr/>
                    <a:lstStyle/>
                    <a:p>
                      <a:pPr marL="15240" marR="15240" algn="r">
                        <a:lnSpc>
                          <a:spcPct val="107000"/>
                        </a:lnSpc>
                        <a:spcBef>
                          <a:spcPts val="120"/>
                        </a:spcBef>
                        <a:spcAft>
                          <a:spcPts val="120"/>
                        </a:spcAft>
                      </a:pPr>
                      <a:r>
                        <a:rPr lang="en-IN"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err="1">
                          <a:effectLst/>
                        </a:rPr>
                        <a:t>NewsId</a:t>
                      </a:r>
                      <a:r>
                        <a:rPr lang="en-IN" sz="1400" dirty="0">
                          <a:effectLst/>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int(11)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Primary Key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Store </a:t>
                      </a:r>
                      <a:r>
                        <a:rPr lang="en-IN" sz="1400" dirty="0" err="1">
                          <a:effectLst/>
                        </a:rPr>
                        <a:t>NewsId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2469697542"/>
                  </a:ext>
                </a:extLst>
              </a:tr>
              <a:tr h="327001">
                <a:tc>
                  <a:txBody>
                    <a:bodyPr/>
                    <a:lstStyle/>
                    <a:p>
                      <a:pPr marL="15240" marR="15240" algn="r">
                        <a:lnSpc>
                          <a:spcPct val="107000"/>
                        </a:lnSpc>
                        <a:spcBef>
                          <a:spcPts val="120"/>
                        </a:spcBef>
                        <a:spcAft>
                          <a:spcPts val="120"/>
                        </a:spcAft>
                      </a:pPr>
                      <a:r>
                        <a:rPr lang="en-IN"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a:effectLst/>
                        </a:rPr>
                        <a:t>News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varchar(200)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None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Store News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3077442251"/>
                  </a:ext>
                </a:extLst>
              </a:tr>
              <a:tr h="327001">
                <a:tc>
                  <a:txBody>
                    <a:bodyPr/>
                    <a:lstStyle/>
                    <a:p>
                      <a:pPr marL="15240" marR="15240" algn="r">
                        <a:lnSpc>
                          <a:spcPct val="107000"/>
                        </a:lnSpc>
                        <a:spcBef>
                          <a:spcPts val="120"/>
                        </a:spcBef>
                        <a:spcAft>
                          <a:spcPts val="120"/>
                        </a:spcAft>
                      </a:pPr>
                      <a:r>
                        <a:rPr lang="en-IN"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a:effectLst/>
                        </a:rPr>
                        <a:t>NewsDate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date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Not 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None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Store News Date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2286817136"/>
                  </a:ext>
                </a:extLst>
              </a:tr>
            </a:tbl>
          </a:graphicData>
        </a:graphic>
      </p:graphicFrame>
      <p:pic>
        <p:nvPicPr>
          <p:cNvPr id="8193" name="Picture 12" descr="Primary">
            <a:extLst>
              <a:ext uri="{FF2B5EF4-FFF2-40B4-BE49-F238E27FC236}">
                <a16:creationId xmlns:a16="http://schemas.microsoft.com/office/drawing/2014/main" id="{6BDA994A-0AC2-4C26-B97D-88F2059CE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938" cy="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360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5FE9-2E9D-4164-85A5-ECF73FF13E0D}"/>
              </a:ext>
            </a:extLst>
          </p:cNvPr>
          <p:cNvSpPr>
            <a:spLocks noGrp="1"/>
          </p:cNvSpPr>
          <p:nvPr>
            <p:ph type="title"/>
          </p:nvPr>
        </p:nvSpPr>
        <p:spPr>
          <a:xfrm>
            <a:off x="1700961" y="455278"/>
            <a:ext cx="10058400" cy="1450757"/>
          </a:xfrm>
        </p:spPr>
        <p:txBody>
          <a:bodyPr>
            <a:normAutofit/>
          </a:bodyPr>
          <a:lstStyle/>
          <a:p>
            <a:r>
              <a:rPr lang="en-US" sz="3600" b="1" u="sng" dirty="0"/>
              <a:t>Admin Table</a:t>
            </a:r>
            <a:endParaRPr lang="en-IN" sz="3600" b="1" u="sng" dirty="0"/>
          </a:p>
        </p:txBody>
      </p:sp>
      <p:graphicFrame>
        <p:nvGraphicFramePr>
          <p:cNvPr id="4" name="Content Placeholder 3">
            <a:extLst>
              <a:ext uri="{FF2B5EF4-FFF2-40B4-BE49-F238E27FC236}">
                <a16:creationId xmlns:a16="http://schemas.microsoft.com/office/drawing/2014/main" id="{AFB5F735-5CD7-417F-85CB-EF606BA2D688}"/>
              </a:ext>
            </a:extLst>
          </p:cNvPr>
          <p:cNvGraphicFramePr>
            <a:graphicFrameLocks noGrp="1"/>
          </p:cNvGraphicFramePr>
          <p:nvPr>
            <p:ph idx="1"/>
            <p:extLst>
              <p:ext uri="{D42A27DB-BD31-4B8C-83A1-F6EECF244321}">
                <p14:modId xmlns:p14="http://schemas.microsoft.com/office/powerpoint/2010/main" val="2374113535"/>
              </p:ext>
            </p:extLst>
          </p:nvPr>
        </p:nvGraphicFramePr>
        <p:xfrm>
          <a:off x="591253" y="2043825"/>
          <a:ext cx="5969345" cy="994664"/>
        </p:xfrm>
        <a:graphic>
          <a:graphicData uri="http://schemas.openxmlformats.org/drawingml/2006/table">
            <a:tbl>
              <a:tblPr firstRow="1" firstCol="1" bandRow="1">
                <a:tableStyleId>{5C22544A-7EE6-4342-B048-85BDC9FD1C3A}</a:tableStyleId>
              </a:tblPr>
              <a:tblGrid>
                <a:gridCol w="509895">
                  <a:extLst>
                    <a:ext uri="{9D8B030D-6E8A-4147-A177-3AD203B41FA5}">
                      <a16:colId xmlns:a16="http://schemas.microsoft.com/office/drawing/2014/main" val="625705784"/>
                    </a:ext>
                  </a:extLst>
                </a:gridCol>
                <a:gridCol w="1020615">
                  <a:extLst>
                    <a:ext uri="{9D8B030D-6E8A-4147-A177-3AD203B41FA5}">
                      <a16:colId xmlns:a16="http://schemas.microsoft.com/office/drawing/2014/main" val="3256874683"/>
                    </a:ext>
                  </a:extLst>
                </a:gridCol>
                <a:gridCol w="967666">
                  <a:extLst>
                    <a:ext uri="{9D8B030D-6E8A-4147-A177-3AD203B41FA5}">
                      <a16:colId xmlns:a16="http://schemas.microsoft.com/office/drawing/2014/main" val="3381854624"/>
                    </a:ext>
                  </a:extLst>
                </a:gridCol>
                <a:gridCol w="861134">
                  <a:extLst>
                    <a:ext uri="{9D8B030D-6E8A-4147-A177-3AD203B41FA5}">
                      <a16:colId xmlns:a16="http://schemas.microsoft.com/office/drawing/2014/main" val="1371595206"/>
                    </a:ext>
                  </a:extLst>
                </a:gridCol>
                <a:gridCol w="1118587">
                  <a:extLst>
                    <a:ext uri="{9D8B030D-6E8A-4147-A177-3AD203B41FA5}">
                      <a16:colId xmlns:a16="http://schemas.microsoft.com/office/drawing/2014/main" val="1774585249"/>
                    </a:ext>
                  </a:extLst>
                </a:gridCol>
                <a:gridCol w="1491448">
                  <a:extLst>
                    <a:ext uri="{9D8B030D-6E8A-4147-A177-3AD203B41FA5}">
                      <a16:colId xmlns:a16="http://schemas.microsoft.com/office/drawing/2014/main" val="2248008710"/>
                    </a:ext>
                  </a:extLst>
                </a:gridCol>
              </a:tblGrid>
              <a:tr h="170053">
                <a:tc>
                  <a:txBody>
                    <a:bodyPr/>
                    <a:lstStyle/>
                    <a:p>
                      <a:pPr marL="15240" marR="15240">
                        <a:lnSpc>
                          <a:spcPct val="107000"/>
                        </a:lnSpc>
                        <a:spcBef>
                          <a:spcPts val="120"/>
                        </a:spcBef>
                        <a:spcAft>
                          <a:spcPts val="120"/>
                        </a:spcAft>
                      </a:pPr>
                      <a:r>
                        <a:rPr lang="en-IN" sz="1400" dirty="0">
                          <a:effectLst/>
                        </a:rPr>
                        <a: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Type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Constraint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Description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4162849585"/>
                  </a:ext>
                </a:extLst>
              </a:tr>
              <a:tr h="170053">
                <a:tc>
                  <a:txBody>
                    <a:bodyPr/>
                    <a:lstStyle/>
                    <a:p>
                      <a:pPr marL="15240" marR="15240" algn="r">
                        <a:lnSpc>
                          <a:spcPct val="107000"/>
                        </a:lnSpc>
                        <a:spcBef>
                          <a:spcPts val="120"/>
                        </a:spcBef>
                        <a:spcAft>
                          <a:spcPts val="120"/>
                        </a:spcAft>
                      </a:pPr>
                      <a:r>
                        <a:rPr lang="en-IN"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err="1">
                          <a:effectLst/>
                        </a:rPr>
                        <a:t>UserId</a:t>
                      </a:r>
                      <a:r>
                        <a:rPr lang="en-IN" sz="1400" dirty="0">
                          <a:effectLst/>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int(11)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Not 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Primary Key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Store Admin 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161400641"/>
                  </a:ext>
                </a:extLst>
              </a:tr>
              <a:tr h="170053">
                <a:tc>
                  <a:txBody>
                    <a:bodyPr/>
                    <a:lstStyle/>
                    <a:p>
                      <a:pPr marL="15240" marR="15240" algn="r">
                        <a:lnSpc>
                          <a:spcPct val="107000"/>
                        </a:lnSpc>
                        <a:spcBef>
                          <a:spcPts val="120"/>
                        </a:spcBef>
                        <a:spcAft>
                          <a:spcPts val="120"/>
                        </a:spcAft>
                      </a:pPr>
                      <a:r>
                        <a:rPr lang="en-IN"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err="1">
                          <a:effectLst/>
                        </a:rPr>
                        <a:t>UserName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varchar(20)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None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Admin’s Username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1203656925"/>
                  </a:ext>
                </a:extLst>
              </a:tr>
              <a:tr h="170053">
                <a:tc>
                  <a:txBody>
                    <a:bodyPr/>
                    <a:lstStyle/>
                    <a:p>
                      <a:pPr marL="15240" marR="15240" algn="r">
                        <a:lnSpc>
                          <a:spcPct val="107000"/>
                        </a:lnSpc>
                        <a:spcBef>
                          <a:spcPts val="120"/>
                        </a:spcBef>
                        <a:spcAft>
                          <a:spcPts val="120"/>
                        </a:spcAft>
                      </a:pPr>
                      <a:r>
                        <a:rPr lang="en-IN"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a:effectLst/>
                        </a:rPr>
                        <a:t>Password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varchar(20)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None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Admin’s Password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624633119"/>
                  </a:ext>
                </a:extLst>
              </a:tr>
            </a:tbl>
          </a:graphicData>
        </a:graphic>
      </p:graphicFrame>
      <p:pic>
        <p:nvPicPr>
          <p:cNvPr id="9217" name="Picture 15" descr="Primary">
            <a:extLst>
              <a:ext uri="{FF2B5EF4-FFF2-40B4-BE49-F238E27FC236}">
                <a16:creationId xmlns:a16="http://schemas.microsoft.com/office/drawing/2014/main" id="{74C5C96A-713F-4C76-8862-AE8C9CB46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938" cy="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233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1080-8954-4113-8F6B-6C302C356BBD}"/>
              </a:ext>
            </a:extLst>
          </p:cNvPr>
          <p:cNvSpPr>
            <a:spLocks noGrp="1"/>
          </p:cNvSpPr>
          <p:nvPr>
            <p:ph type="title"/>
          </p:nvPr>
        </p:nvSpPr>
        <p:spPr/>
        <p:txBody>
          <a:bodyPr>
            <a:normAutofit/>
          </a:bodyPr>
          <a:lstStyle/>
          <a:p>
            <a:r>
              <a:rPr lang="en-US" sz="3600" b="1" u="sng" dirty="0" err="1"/>
              <a:t>Walkins</a:t>
            </a:r>
            <a:r>
              <a:rPr lang="en-US" sz="3600" b="1" u="sng" dirty="0"/>
              <a:t> Table</a:t>
            </a:r>
            <a:endParaRPr lang="en-IN" sz="3600" b="1" u="sng" dirty="0"/>
          </a:p>
        </p:txBody>
      </p:sp>
      <p:graphicFrame>
        <p:nvGraphicFramePr>
          <p:cNvPr id="4" name="Content Placeholder 3">
            <a:extLst>
              <a:ext uri="{FF2B5EF4-FFF2-40B4-BE49-F238E27FC236}">
                <a16:creationId xmlns:a16="http://schemas.microsoft.com/office/drawing/2014/main" id="{A62C3F3E-FDF1-4570-8952-E5B43E6D9EEE}"/>
              </a:ext>
            </a:extLst>
          </p:cNvPr>
          <p:cNvGraphicFramePr>
            <a:graphicFrameLocks noGrp="1"/>
          </p:cNvGraphicFramePr>
          <p:nvPr>
            <p:ph idx="1"/>
            <p:extLst>
              <p:ext uri="{D42A27DB-BD31-4B8C-83A1-F6EECF244321}">
                <p14:modId xmlns:p14="http://schemas.microsoft.com/office/powerpoint/2010/main" val="1427626261"/>
              </p:ext>
            </p:extLst>
          </p:nvPr>
        </p:nvGraphicFramePr>
        <p:xfrm>
          <a:off x="813195" y="2310003"/>
          <a:ext cx="7212219" cy="2237994"/>
        </p:xfrm>
        <a:graphic>
          <a:graphicData uri="http://schemas.openxmlformats.org/drawingml/2006/table">
            <a:tbl>
              <a:tblPr firstRow="1" firstCol="1" bandRow="1">
                <a:tableStyleId>{5C22544A-7EE6-4342-B048-85BDC9FD1C3A}</a:tableStyleId>
              </a:tblPr>
              <a:tblGrid>
                <a:gridCol w="402455">
                  <a:extLst>
                    <a:ext uri="{9D8B030D-6E8A-4147-A177-3AD203B41FA5}">
                      <a16:colId xmlns:a16="http://schemas.microsoft.com/office/drawing/2014/main" val="3891858401"/>
                    </a:ext>
                  </a:extLst>
                </a:gridCol>
                <a:gridCol w="1438774">
                  <a:extLst>
                    <a:ext uri="{9D8B030D-6E8A-4147-A177-3AD203B41FA5}">
                      <a16:colId xmlns:a16="http://schemas.microsoft.com/office/drawing/2014/main" val="3564835349"/>
                    </a:ext>
                  </a:extLst>
                </a:gridCol>
                <a:gridCol w="1056442">
                  <a:extLst>
                    <a:ext uri="{9D8B030D-6E8A-4147-A177-3AD203B41FA5}">
                      <a16:colId xmlns:a16="http://schemas.microsoft.com/office/drawing/2014/main" val="4162455505"/>
                    </a:ext>
                  </a:extLst>
                </a:gridCol>
                <a:gridCol w="763480">
                  <a:extLst>
                    <a:ext uri="{9D8B030D-6E8A-4147-A177-3AD203B41FA5}">
                      <a16:colId xmlns:a16="http://schemas.microsoft.com/office/drawing/2014/main" val="2278178246"/>
                    </a:ext>
                  </a:extLst>
                </a:gridCol>
                <a:gridCol w="1020932">
                  <a:extLst>
                    <a:ext uri="{9D8B030D-6E8A-4147-A177-3AD203B41FA5}">
                      <a16:colId xmlns:a16="http://schemas.microsoft.com/office/drawing/2014/main" val="2893225758"/>
                    </a:ext>
                  </a:extLst>
                </a:gridCol>
                <a:gridCol w="2530136">
                  <a:extLst>
                    <a:ext uri="{9D8B030D-6E8A-4147-A177-3AD203B41FA5}">
                      <a16:colId xmlns:a16="http://schemas.microsoft.com/office/drawing/2014/main" val="2835008873"/>
                    </a:ext>
                  </a:extLst>
                </a:gridCol>
              </a:tblGrid>
              <a:tr h="0">
                <a:tc>
                  <a:txBody>
                    <a:bodyPr/>
                    <a:lstStyle/>
                    <a:p>
                      <a:pPr marL="15240" marR="15240">
                        <a:lnSpc>
                          <a:spcPct val="107000"/>
                        </a:lnSpc>
                        <a:spcBef>
                          <a:spcPts val="120"/>
                        </a:spcBef>
                        <a:spcAft>
                          <a:spcPts val="120"/>
                        </a:spcAft>
                      </a:pPr>
                      <a:r>
                        <a:rPr lang="en-IN" sz="1400" dirty="0">
                          <a:effectLst/>
                        </a:rPr>
                        <a: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Type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Constraint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Description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2424321166"/>
                  </a:ext>
                </a:extLst>
              </a:tr>
              <a:tr h="0">
                <a:tc>
                  <a:txBody>
                    <a:bodyPr/>
                    <a:lstStyle/>
                    <a:p>
                      <a:pPr marL="15240" marR="15240" algn="r">
                        <a:lnSpc>
                          <a:spcPct val="107000"/>
                        </a:lnSpc>
                        <a:spcBef>
                          <a:spcPts val="120"/>
                        </a:spcBef>
                        <a:spcAft>
                          <a:spcPts val="120"/>
                        </a:spcAft>
                      </a:pPr>
                      <a:r>
                        <a:rPr lang="en-IN"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err="1">
                          <a:effectLst/>
                        </a:rPr>
                        <a:t>WalkInId</a:t>
                      </a:r>
                      <a:r>
                        <a:rPr lang="en-IN" sz="1400" dirty="0">
                          <a:effectLst/>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int(11)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Not 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Primary Key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Store Walkin 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3558225232"/>
                  </a:ext>
                </a:extLst>
              </a:tr>
              <a:tr h="0">
                <a:tc>
                  <a:txBody>
                    <a:bodyPr/>
                    <a:lstStyle/>
                    <a:p>
                      <a:pPr marL="15240" marR="15240" algn="r">
                        <a:lnSpc>
                          <a:spcPct val="107000"/>
                        </a:lnSpc>
                        <a:spcBef>
                          <a:spcPts val="120"/>
                        </a:spcBef>
                        <a:spcAft>
                          <a:spcPts val="120"/>
                        </a:spcAft>
                      </a:pPr>
                      <a:r>
                        <a:rPr lang="en-IN"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a:effectLst/>
                        </a:rPr>
                        <a:t>CompanyName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varchar(20)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None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Store Company 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2922626478"/>
                  </a:ext>
                </a:extLst>
              </a:tr>
              <a:tr h="0">
                <a:tc>
                  <a:txBody>
                    <a:bodyPr/>
                    <a:lstStyle/>
                    <a:p>
                      <a:pPr marL="15240" marR="15240" algn="r">
                        <a:lnSpc>
                          <a:spcPct val="107000"/>
                        </a:lnSpc>
                        <a:spcBef>
                          <a:spcPts val="120"/>
                        </a:spcBef>
                        <a:spcAft>
                          <a:spcPts val="120"/>
                        </a:spcAft>
                      </a:pPr>
                      <a:r>
                        <a:rPr lang="en-IN"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err="1">
                          <a:effectLst/>
                        </a:rPr>
                        <a:t>JobTitle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varchar(50)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None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Store Job title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4207561465"/>
                  </a:ext>
                </a:extLst>
              </a:tr>
              <a:tr h="0">
                <a:tc>
                  <a:txBody>
                    <a:bodyPr/>
                    <a:lstStyle/>
                    <a:p>
                      <a:pPr marL="15240" marR="15240" algn="r">
                        <a:lnSpc>
                          <a:spcPct val="107000"/>
                        </a:lnSpc>
                        <a:spcBef>
                          <a:spcPts val="120"/>
                        </a:spcBef>
                        <a:spcAft>
                          <a:spcPts val="120"/>
                        </a:spcAft>
                      </a:pPr>
                      <a:r>
                        <a:rPr lang="en-IN" sz="1400">
                          <a:effectLst/>
                        </a:rPr>
                        <a:t>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a:effectLst/>
                        </a:rPr>
                        <a:t>Vacancy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int(11)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None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Total Vacancies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2013100661"/>
                  </a:ext>
                </a:extLst>
              </a:tr>
              <a:tr h="0">
                <a:tc>
                  <a:txBody>
                    <a:bodyPr/>
                    <a:lstStyle/>
                    <a:p>
                      <a:pPr marL="15240" marR="15240" algn="r">
                        <a:lnSpc>
                          <a:spcPct val="107000"/>
                        </a:lnSpc>
                        <a:spcBef>
                          <a:spcPts val="120"/>
                        </a:spcBef>
                        <a:spcAft>
                          <a:spcPts val="120"/>
                        </a:spcAft>
                      </a:pPr>
                      <a:r>
                        <a:rPr lang="en-IN" sz="1400">
                          <a:effectLst/>
                        </a:rPr>
                        <a:t>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dirty="0" err="1">
                          <a:effectLst/>
                        </a:rPr>
                        <a:t>MinQualification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varchar(50)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Not 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None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Minimum Qualification Required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1281777403"/>
                  </a:ext>
                </a:extLst>
              </a:tr>
              <a:tr h="0">
                <a:tc>
                  <a:txBody>
                    <a:bodyPr/>
                    <a:lstStyle/>
                    <a:p>
                      <a:pPr marL="15240" marR="15240" algn="r">
                        <a:lnSpc>
                          <a:spcPct val="107000"/>
                        </a:lnSpc>
                        <a:spcBef>
                          <a:spcPts val="120"/>
                        </a:spcBef>
                        <a:spcAft>
                          <a:spcPts val="120"/>
                        </a:spcAft>
                      </a:pPr>
                      <a:r>
                        <a:rPr lang="en-IN" sz="1400">
                          <a:effectLst/>
                        </a:rPr>
                        <a:t>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a:effectLst/>
                        </a:rPr>
                        <a:t>Description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varchar(100)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None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Extra Job </a:t>
                      </a:r>
                      <a:r>
                        <a:rPr lang="en-IN" sz="1400" dirty="0" err="1">
                          <a:effectLst/>
                        </a:rPr>
                        <a:t>Requriment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58749947"/>
                  </a:ext>
                </a:extLst>
              </a:tr>
              <a:tr h="0">
                <a:tc>
                  <a:txBody>
                    <a:bodyPr/>
                    <a:lstStyle/>
                    <a:p>
                      <a:pPr marL="15240" marR="15240" algn="r">
                        <a:lnSpc>
                          <a:spcPct val="107000"/>
                        </a:lnSpc>
                        <a:spcBef>
                          <a:spcPts val="120"/>
                        </a:spcBef>
                        <a:spcAft>
                          <a:spcPts val="120"/>
                        </a:spcAft>
                      </a:pPr>
                      <a:r>
                        <a:rPr lang="en-IN" sz="1400">
                          <a:effectLst/>
                        </a:rPr>
                        <a:t>7</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a:effectLst/>
                        </a:rPr>
                        <a:t>InterviewDate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date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a:effectLst/>
                        </a:rPr>
                        <a:t>None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err="1">
                          <a:effectLst/>
                        </a:rPr>
                        <a:t>Walkin</a:t>
                      </a:r>
                      <a:r>
                        <a:rPr lang="en-IN" sz="1400" dirty="0">
                          <a:effectLst/>
                        </a:rPr>
                        <a:t> Date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1720615499"/>
                  </a:ext>
                </a:extLst>
              </a:tr>
              <a:tr h="0">
                <a:tc>
                  <a:txBody>
                    <a:bodyPr/>
                    <a:lstStyle/>
                    <a:p>
                      <a:pPr marL="15240" marR="15240" algn="r">
                        <a:lnSpc>
                          <a:spcPct val="107000"/>
                        </a:lnSpc>
                        <a:spcBef>
                          <a:spcPts val="120"/>
                        </a:spcBef>
                        <a:spcAft>
                          <a:spcPts val="120"/>
                        </a:spcAft>
                      </a:pPr>
                      <a:r>
                        <a:rPr lang="en-IN" sz="1400">
                          <a:effectLst/>
                        </a:rPr>
                        <a:t>8</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152400" marT="15240" marB="15240" anchor="ctr"/>
                </a:tc>
                <a:tc>
                  <a:txBody>
                    <a:bodyPr/>
                    <a:lstStyle/>
                    <a:p>
                      <a:pPr marL="15240" marR="15240">
                        <a:lnSpc>
                          <a:spcPct val="107000"/>
                        </a:lnSpc>
                        <a:spcBef>
                          <a:spcPts val="120"/>
                        </a:spcBef>
                        <a:spcAft>
                          <a:spcPts val="120"/>
                        </a:spcAft>
                      </a:pPr>
                      <a:r>
                        <a:rPr lang="en-IN" sz="1400">
                          <a:effectLst/>
                        </a:rPr>
                        <a:t>InterviewTime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time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Not 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a:effectLst/>
                        </a:rPr>
                        <a:t>None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tc>
                  <a:txBody>
                    <a:bodyPr/>
                    <a:lstStyle/>
                    <a:p>
                      <a:pPr marL="15240" marR="15240">
                        <a:lnSpc>
                          <a:spcPct val="107000"/>
                        </a:lnSpc>
                        <a:spcBef>
                          <a:spcPts val="120"/>
                        </a:spcBef>
                        <a:spcAft>
                          <a:spcPts val="120"/>
                        </a:spcAft>
                      </a:pPr>
                      <a:r>
                        <a:rPr lang="en-IN" sz="1400" dirty="0" err="1">
                          <a:effectLst/>
                        </a:rPr>
                        <a:t>Walkin</a:t>
                      </a:r>
                      <a:r>
                        <a:rPr lang="en-IN" sz="1400" dirty="0">
                          <a:effectLst/>
                        </a:rPr>
                        <a:t> Time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15240" marB="15240" anchor="ctr"/>
                </a:tc>
                <a:extLst>
                  <a:ext uri="{0D108BD9-81ED-4DB2-BD59-A6C34878D82A}">
                    <a16:rowId xmlns:a16="http://schemas.microsoft.com/office/drawing/2014/main" val="2884481515"/>
                  </a:ext>
                </a:extLst>
              </a:tr>
            </a:tbl>
          </a:graphicData>
        </a:graphic>
      </p:graphicFrame>
      <p:pic>
        <p:nvPicPr>
          <p:cNvPr id="10241" name="Picture 1" descr="Primary">
            <a:extLst>
              <a:ext uri="{FF2B5EF4-FFF2-40B4-BE49-F238E27FC236}">
                <a16:creationId xmlns:a16="http://schemas.microsoft.com/office/drawing/2014/main" id="{3FE4B1AC-6B4C-4D5A-8126-25457BA9A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938" cy="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679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531C8-99E3-4E29-A9A3-812DFC766767}"/>
              </a:ext>
            </a:extLst>
          </p:cNvPr>
          <p:cNvSpPr>
            <a:spLocks noGrp="1"/>
          </p:cNvSpPr>
          <p:nvPr>
            <p:ph type="title"/>
          </p:nvPr>
        </p:nvSpPr>
        <p:spPr/>
        <p:txBody>
          <a:bodyPr>
            <a:normAutofit/>
          </a:bodyPr>
          <a:lstStyle/>
          <a:p>
            <a:r>
              <a:rPr lang="en-US" sz="3600" b="1" u="sng" dirty="0"/>
              <a:t>User Interface</a:t>
            </a:r>
            <a:endParaRPr lang="en-IN" sz="3600" b="1" u="sng" dirty="0"/>
          </a:p>
        </p:txBody>
      </p:sp>
      <p:sp>
        <p:nvSpPr>
          <p:cNvPr id="3" name="Content Placeholder 2">
            <a:extLst>
              <a:ext uri="{FF2B5EF4-FFF2-40B4-BE49-F238E27FC236}">
                <a16:creationId xmlns:a16="http://schemas.microsoft.com/office/drawing/2014/main" id="{1AE2C615-7900-49D0-90AD-C294FD1F9329}"/>
              </a:ext>
            </a:extLst>
          </p:cNvPr>
          <p:cNvSpPr>
            <a:spLocks noGrp="1"/>
          </p:cNvSpPr>
          <p:nvPr>
            <p:ph idx="1"/>
          </p:nvPr>
        </p:nvSpPr>
        <p:spPr/>
        <p:txBody>
          <a:bodyPr/>
          <a:lstStyle/>
          <a:p>
            <a:r>
              <a:rPr lang="en-US" u="sng" dirty="0"/>
              <a:t>Login Page:</a:t>
            </a:r>
            <a:endParaRPr lang="en-IN" u="sng" dirty="0"/>
          </a:p>
        </p:txBody>
      </p:sp>
      <p:pic>
        <p:nvPicPr>
          <p:cNvPr id="5" name="Picture 4">
            <a:extLst>
              <a:ext uri="{FF2B5EF4-FFF2-40B4-BE49-F238E27FC236}">
                <a16:creationId xmlns:a16="http://schemas.microsoft.com/office/drawing/2014/main" id="{5D9634FC-DA8A-4790-AD1B-70E1C6C86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26897" cy="6924583"/>
          </a:xfrm>
          <a:prstGeom prst="rect">
            <a:avLst/>
          </a:prstGeom>
        </p:spPr>
      </p:pic>
    </p:spTree>
    <p:extLst>
      <p:ext uri="{BB962C8B-B14F-4D97-AF65-F5344CB8AC3E}">
        <p14:creationId xmlns:p14="http://schemas.microsoft.com/office/powerpoint/2010/main" val="595588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BA760-5434-4EF0-92F8-93A9D594D2B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8DC0DDC-93F8-40DB-B214-5C84F621B6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7999"/>
          </a:xfrm>
        </p:spPr>
      </p:pic>
    </p:spTree>
    <p:extLst>
      <p:ext uri="{BB962C8B-B14F-4D97-AF65-F5344CB8AC3E}">
        <p14:creationId xmlns:p14="http://schemas.microsoft.com/office/powerpoint/2010/main" val="235880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05061" y="933635"/>
            <a:ext cx="9751060" cy="756320"/>
          </a:xfrm>
        </p:spPr>
        <p:txBody>
          <a:bodyPr/>
          <a:lstStyle/>
          <a:p>
            <a:r>
              <a:rPr lang="en-GB" dirty="0"/>
              <a:t>Introduction</a:t>
            </a:r>
            <a:endParaRPr lang="en-US" dirty="0"/>
          </a:p>
        </p:txBody>
      </p:sp>
      <p:sp>
        <p:nvSpPr>
          <p:cNvPr id="3" name="Content Placeholder 2">
            <a:extLst>
              <a:ext uri="{FF2B5EF4-FFF2-40B4-BE49-F238E27FC236}">
                <a16:creationId xmlns:a16="http://schemas.microsoft.com/office/drawing/2014/main" id="{A78F9D00-A5D3-449E-B02A-9366CCE4BA4F}"/>
              </a:ext>
            </a:extLst>
          </p:cNvPr>
          <p:cNvSpPr>
            <a:spLocks noGrp="1"/>
          </p:cNvSpPr>
          <p:nvPr>
            <p:ph idx="1"/>
          </p:nvPr>
        </p:nvSpPr>
        <p:spPr>
          <a:xfrm>
            <a:off x="1220470" y="1882552"/>
            <a:ext cx="9751060" cy="4975448"/>
          </a:xfrm>
        </p:spPr>
        <p:txBody>
          <a:bodyPr>
            <a:normAutofit/>
          </a:bodyPr>
          <a:lstStyle/>
          <a:p>
            <a:r>
              <a:rPr lang="en-US" sz="2800" dirty="0"/>
              <a:t>It provides facility to the Job Seeker to search for various jobs as per his qualification. Here Job Seeker can registered himself on the web portal and create his profile along with his educational information. Job Seeker can search various jobs and apply for the Job.</a:t>
            </a:r>
          </a:p>
          <a:p>
            <a:r>
              <a:rPr lang="en-US" sz="2800" dirty="0"/>
              <a:t>This Portal is also designed for the various employer who required to recruit employees in their organization. Employer can registered himself on the web portal and then he can upload information of various job vacancies in their organization. </a:t>
            </a:r>
            <a:r>
              <a:rPr lang="en-US" sz="2800" dirty="0" err="1"/>
              <a:t>Employeer</a:t>
            </a:r>
            <a:r>
              <a:rPr lang="en-US" sz="2800" dirty="0"/>
              <a:t> can view the applications of Job Seeker and send call latter to the job seekers.</a:t>
            </a:r>
          </a:p>
        </p:txBody>
      </p:sp>
    </p:spTree>
    <p:extLst>
      <p:ext uri="{BB962C8B-B14F-4D97-AF65-F5344CB8AC3E}">
        <p14:creationId xmlns:p14="http://schemas.microsoft.com/office/powerpoint/2010/main" val="42464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901F-AC68-4AE0-87BE-027B32D0EB3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D25C8E2-8DC6-4778-BDA0-111306A901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933459"/>
          </a:xfrm>
        </p:spPr>
      </p:pic>
    </p:spTree>
    <p:extLst>
      <p:ext uri="{BB962C8B-B14F-4D97-AF65-F5344CB8AC3E}">
        <p14:creationId xmlns:p14="http://schemas.microsoft.com/office/powerpoint/2010/main" val="2475111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2B69F-46F2-4F87-AA4A-01296682FEE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0876131-88FA-44EC-94A6-0C3B322467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7999"/>
          </a:xfrm>
        </p:spPr>
      </p:pic>
    </p:spTree>
    <p:extLst>
      <p:ext uri="{BB962C8B-B14F-4D97-AF65-F5344CB8AC3E}">
        <p14:creationId xmlns:p14="http://schemas.microsoft.com/office/powerpoint/2010/main" val="1095763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5D5E6-5629-4289-9572-66BEFBFF06E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170BFFF-D3F9-454A-AF65-D9552AAC89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7999"/>
          </a:xfrm>
        </p:spPr>
      </p:pic>
    </p:spTree>
    <p:extLst>
      <p:ext uri="{BB962C8B-B14F-4D97-AF65-F5344CB8AC3E}">
        <p14:creationId xmlns:p14="http://schemas.microsoft.com/office/powerpoint/2010/main" val="3319329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28AAF-B1AC-4D39-B030-BBA62899847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65D1987-95A6-4332-A3FE-021EADDD26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7999"/>
          </a:xfrm>
        </p:spPr>
      </p:pic>
    </p:spTree>
    <p:extLst>
      <p:ext uri="{BB962C8B-B14F-4D97-AF65-F5344CB8AC3E}">
        <p14:creationId xmlns:p14="http://schemas.microsoft.com/office/powerpoint/2010/main" val="3619270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7DD02-E2C4-4F0B-9FBD-C0D222873B9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06B5DC8-8945-4A9C-9BD3-175FBB85B2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7999"/>
          </a:xfrm>
        </p:spPr>
      </p:pic>
    </p:spTree>
    <p:extLst>
      <p:ext uri="{BB962C8B-B14F-4D97-AF65-F5344CB8AC3E}">
        <p14:creationId xmlns:p14="http://schemas.microsoft.com/office/powerpoint/2010/main" val="13185539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6128-7B7D-4058-B4FC-66B11365AD2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D7DF3A9-E746-40BD-9438-45CC3A5F41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7999"/>
          </a:xfrm>
        </p:spPr>
      </p:pic>
    </p:spTree>
    <p:extLst>
      <p:ext uri="{BB962C8B-B14F-4D97-AF65-F5344CB8AC3E}">
        <p14:creationId xmlns:p14="http://schemas.microsoft.com/office/powerpoint/2010/main" val="1418446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DA278-6A56-4058-8007-7AC8CA9C06C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997F482-356E-4273-BC8F-4D17C9A522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7999"/>
          </a:xfrm>
        </p:spPr>
      </p:pic>
    </p:spTree>
    <p:extLst>
      <p:ext uri="{BB962C8B-B14F-4D97-AF65-F5344CB8AC3E}">
        <p14:creationId xmlns:p14="http://schemas.microsoft.com/office/powerpoint/2010/main" val="638046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B6F3-922D-4C73-A06E-08C2D9165C7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22D1C64-496F-44BD-9C5F-CFBCB31927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7999"/>
          </a:xfrm>
        </p:spPr>
      </p:pic>
    </p:spTree>
    <p:extLst>
      <p:ext uri="{BB962C8B-B14F-4D97-AF65-F5344CB8AC3E}">
        <p14:creationId xmlns:p14="http://schemas.microsoft.com/office/powerpoint/2010/main" val="1207089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C31C8-1815-4CF6-98DA-05774BDE3EA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2FE26A7-823F-45C9-AEE3-CD4119E69D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7999"/>
          </a:xfrm>
        </p:spPr>
      </p:pic>
    </p:spTree>
    <p:extLst>
      <p:ext uri="{BB962C8B-B14F-4D97-AF65-F5344CB8AC3E}">
        <p14:creationId xmlns:p14="http://schemas.microsoft.com/office/powerpoint/2010/main" val="359749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4FCED-66C6-4689-803D-276A147E034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B309CEA-0C5C-41C3-8B12-777BA8DA7E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7999"/>
          </a:xfrm>
        </p:spPr>
      </p:pic>
    </p:spTree>
    <p:extLst>
      <p:ext uri="{BB962C8B-B14F-4D97-AF65-F5344CB8AC3E}">
        <p14:creationId xmlns:p14="http://schemas.microsoft.com/office/powerpoint/2010/main" val="1406608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7BAC2-BB31-4EF3-A900-6659C7AB15CF}"/>
              </a:ext>
            </a:extLst>
          </p:cNvPr>
          <p:cNvSpPr>
            <a:spLocks noGrp="1"/>
          </p:cNvSpPr>
          <p:nvPr>
            <p:ph type="title"/>
          </p:nvPr>
        </p:nvSpPr>
        <p:spPr>
          <a:xfrm>
            <a:off x="1097280" y="286603"/>
            <a:ext cx="10058400" cy="1426787"/>
          </a:xfrm>
        </p:spPr>
        <p:txBody>
          <a:bodyPr/>
          <a:lstStyle/>
          <a:p>
            <a:r>
              <a:rPr lang="en-IN" dirty="0"/>
              <a:t>Existing System</a:t>
            </a:r>
          </a:p>
        </p:txBody>
      </p:sp>
      <p:sp>
        <p:nvSpPr>
          <p:cNvPr id="3" name="Content Placeholder 2">
            <a:extLst>
              <a:ext uri="{FF2B5EF4-FFF2-40B4-BE49-F238E27FC236}">
                <a16:creationId xmlns:a16="http://schemas.microsoft.com/office/drawing/2014/main" id="{340E1DD0-8944-4581-BBDA-8C7EE371FDB9}"/>
              </a:ext>
            </a:extLst>
          </p:cNvPr>
          <p:cNvSpPr>
            <a:spLocks noGrp="1"/>
          </p:cNvSpPr>
          <p:nvPr>
            <p:ph idx="1"/>
          </p:nvPr>
        </p:nvSpPr>
        <p:spPr/>
        <p:txBody>
          <a:bodyPr>
            <a:normAutofit/>
          </a:bodyPr>
          <a:lstStyle/>
          <a:p>
            <a:r>
              <a:rPr lang="en-US" sz="2800" dirty="0"/>
              <a:t>The present system requires applicants to search through print and visual media for job opportunities. Applicants need to apply for jobs using conventional methods and appear for interview on a specified date at a specified location. Employers need to advertise the vacancies and sort all applicant details, conducts election procedures and complete the formalities. This approach is tedious and requires much effort and resources.</a:t>
            </a:r>
            <a:endParaRPr lang="en-IN" sz="2800" dirty="0"/>
          </a:p>
        </p:txBody>
      </p:sp>
    </p:spTree>
    <p:extLst>
      <p:ext uri="{BB962C8B-B14F-4D97-AF65-F5344CB8AC3E}">
        <p14:creationId xmlns:p14="http://schemas.microsoft.com/office/powerpoint/2010/main" val="3368339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5A62-19DA-4900-9455-6E28640F8BC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D18DD46-15FB-4A75-88BA-2E156AD481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2144"/>
            <a:ext cx="12191999" cy="6920143"/>
          </a:xfrm>
        </p:spPr>
      </p:pic>
    </p:spTree>
    <p:extLst>
      <p:ext uri="{BB962C8B-B14F-4D97-AF65-F5344CB8AC3E}">
        <p14:creationId xmlns:p14="http://schemas.microsoft.com/office/powerpoint/2010/main" val="1575863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2569-53AC-4523-AD8B-FDE5B17D215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A72A6EA-E1A6-4899-881F-9F92444D3E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7999"/>
          </a:xfrm>
        </p:spPr>
      </p:pic>
    </p:spTree>
    <p:extLst>
      <p:ext uri="{BB962C8B-B14F-4D97-AF65-F5344CB8AC3E}">
        <p14:creationId xmlns:p14="http://schemas.microsoft.com/office/powerpoint/2010/main" val="1328382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19D03-1582-4251-8025-536D073CE11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FEF42B5-46E6-4268-A19F-02E12A18E7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7999"/>
          </a:xfrm>
        </p:spPr>
      </p:pic>
    </p:spTree>
    <p:extLst>
      <p:ext uri="{BB962C8B-B14F-4D97-AF65-F5344CB8AC3E}">
        <p14:creationId xmlns:p14="http://schemas.microsoft.com/office/powerpoint/2010/main" val="901227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04BBD-2ED9-47B7-A1D3-1D85AB0DF6D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4113F0C-D7EB-47C0-85C9-A0318C8AF7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933459"/>
          </a:xfrm>
        </p:spPr>
      </p:pic>
    </p:spTree>
    <p:extLst>
      <p:ext uri="{BB962C8B-B14F-4D97-AF65-F5344CB8AC3E}">
        <p14:creationId xmlns:p14="http://schemas.microsoft.com/office/powerpoint/2010/main" val="2892539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9486-2CF0-47CC-A4A8-F1DA5D4B5C5E}"/>
              </a:ext>
            </a:extLst>
          </p:cNvPr>
          <p:cNvSpPr>
            <a:spLocks noGrp="1"/>
          </p:cNvSpPr>
          <p:nvPr>
            <p:ph type="title"/>
          </p:nvPr>
        </p:nvSpPr>
        <p:spPr/>
        <p:txBody>
          <a:bodyPr/>
          <a:lstStyle/>
          <a:p>
            <a:r>
              <a:rPr lang="en-IN" dirty="0"/>
              <a:t>Proposed System</a:t>
            </a:r>
          </a:p>
        </p:txBody>
      </p:sp>
      <p:sp>
        <p:nvSpPr>
          <p:cNvPr id="3" name="Content Placeholder 2">
            <a:extLst>
              <a:ext uri="{FF2B5EF4-FFF2-40B4-BE49-F238E27FC236}">
                <a16:creationId xmlns:a16="http://schemas.microsoft.com/office/drawing/2014/main" id="{B56877B6-E9C7-44B7-9FCA-F94D21F5AED1}"/>
              </a:ext>
            </a:extLst>
          </p:cNvPr>
          <p:cNvSpPr>
            <a:spLocks noGrp="1"/>
          </p:cNvSpPr>
          <p:nvPr>
            <p:ph idx="1"/>
          </p:nvPr>
        </p:nvSpPr>
        <p:spPr/>
        <p:txBody>
          <a:bodyPr>
            <a:normAutofit/>
          </a:bodyPr>
          <a:lstStyle/>
          <a:p>
            <a:r>
              <a:rPr lang="en-US" sz="2800" dirty="0"/>
              <a:t>The proposed system is a web based application which allows applicants and employers to register their details. Applicants can browse through the vacancy details that are posted and can apply for the jobs online. Employers can browse through the posted resumes and select suitable candidates.</a:t>
            </a:r>
          </a:p>
          <a:p>
            <a:endParaRPr lang="en-IN" sz="2800" dirty="0"/>
          </a:p>
        </p:txBody>
      </p:sp>
    </p:spTree>
    <p:extLst>
      <p:ext uri="{BB962C8B-B14F-4D97-AF65-F5344CB8AC3E}">
        <p14:creationId xmlns:p14="http://schemas.microsoft.com/office/powerpoint/2010/main" val="1203165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0470" y="185188"/>
            <a:ext cx="9751060" cy="1590345"/>
          </a:xfrm>
        </p:spPr>
        <p:txBody>
          <a:bodyPr/>
          <a:lstStyle/>
          <a:p>
            <a:r>
              <a:rPr lang="en-GB" dirty="0"/>
              <a:t>System Requirement</a:t>
            </a:r>
          </a:p>
        </p:txBody>
      </p:sp>
      <p:sp>
        <p:nvSpPr>
          <p:cNvPr id="11" name="Text Placeholder 10"/>
          <p:cNvSpPr>
            <a:spLocks noGrp="1"/>
          </p:cNvSpPr>
          <p:nvPr>
            <p:ph type="body" idx="1"/>
          </p:nvPr>
        </p:nvSpPr>
        <p:spPr>
          <a:xfrm>
            <a:off x="919200" y="1863564"/>
            <a:ext cx="10353600" cy="5436840"/>
          </a:xfrm>
        </p:spPr>
        <p:txBody>
          <a:bodyPr>
            <a:normAutofit fontScale="77500" lnSpcReduction="20000"/>
          </a:bodyPr>
          <a:lstStyle/>
          <a:p>
            <a:endParaRPr lang="en-GB" b="1" dirty="0">
              <a:solidFill>
                <a:schemeClr val="tx1"/>
              </a:solidFill>
            </a:endParaRPr>
          </a:p>
          <a:p>
            <a:r>
              <a:rPr lang="en-GB" sz="4500" b="1" dirty="0">
                <a:solidFill>
                  <a:schemeClr val="tx1"/>
                </a:solidFill>
                <a:cs typeface="Arial" panose="020B0604020202020204" pitchFamily="34" charset="0"/>
              </a:rPr>
              <a:t>SOFTWARE REQUIREMENT</a:t>
            </a:r>
            <a:endParaRPr lang="en-IN" sz="4500" b="1" dirty="0">
              <a:solidFill>
                <a:schemeClr val="tx1"/>
              </a:solidFill>
              <a:cs typeface="Arial" panose="020B0604020202020204" pitchFamily="34" charset="0"/>
            </a:endParaRPr>
          </a:p>
          <a:p>
            <a:pPr marL="285750" indent="-285750">
              <a:buFont typeface="Wingdings" panose="05000000000000000000" pitchFamily="2" charset="2"/>
              <a:buChar char="Ø"/>
            </a:pPr>
            <a:r>
              <a:rPr lang="en-GB" sz="2900" dirty="0">
                <a:solidFill>
                  <a:schemeClr val="tx1"/>
                </a:solidFill>
                <a:latin typeface="Arial" panose="020B0604020202020204" pitchFamily="34" charset="0"/>
                <a:cs typeface="Arial" panose="020B0604020202020204" pitchFamily="34" charset="0"/>
              </a:rPr>
              <a:t>Front End – HTML, CSS, Bootstrap, jQuery, Ajax.</a:t>
            </a:r>
            <a:endParaRPr lang="en-IN" sz="2900" dirty="0">
              <a:solidFill>
                <a:schemeClr val="tx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GB" sz="2900" dirty="0">
                <a:solidFill>
                  <a:schemeClr val="tx1"/>
                </a:solidFill>
                <a:latin typeface="Arial" panose="020B0604020202020204" pitchFamily="34" charset="0"/>
                <a:cs typeface="Arial" panose="020B0604020202020204" pitchFamily="34" charset="0"/>
              </a:rPr>
              <a:t>Back End – Php</a:t>
            </a:r>
            <a:endParaRPr lang="en-IN" sz="2900" dirty="0">
              <a:solidFill>
                <a:schemeClr val="tx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GB" sz="2900" dirty="0">
                <a:solidFill>
                  <a:schemeClr val="tx1"/>
                </a:solidFill>
                <a:latin typeface="Arial" panose="020B0604020202020204" pitchFamily="34" charset="0"/>
                <a:cs typeface="Arial" panose="020B0604020202020204" pitchFamily="34" charset="0"/>
              </a:rPr>
              <a:t>Database -MySQL</a:t>
            </a:r>
            <a:endParaRPr lang="en-IN" sz="2900" dirty="0">
              <a:solidFill>
                <a:schemeClr val="tx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GB" sz="2900" dirty="0">
                <a:solidFill>
                  <a:schemeClr val="tx1"/>
                </a:solidFill>
                <a:latin typeface="Arial" panose="020B0604020202020204" pitchFamily="34" charset="0"/>
                <a:cs typeface="Arial" panose="020B0604020202020204" pitchFamily="34" charset="0"/>
              </a:rPr>
              <a:t>Server – Apache Tomcat 9</a:t>
            </a:r>
            <a:endParaRPr lang="en-IN" sz="2900" dirty="0">
              <a:solidFill>
                <a:schemeClr val="tx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GB" sz="2900" dirty="0">
                <a:solidFill>
                  <a:schemeClr val="tx1"/>
                </a:solidFill>
                <a:latin typeface="Arial" panose="020B0604020202020204" pitchFamily="34" charset="0"/>
                <a:cs typeface="Arial" panose="020B0604020202020204" pitchFamily="34" charset="0"/>
              </a:rPr>
              <a:t>Documentation Tools – Microsoft Word</a:t>
            </a:r>
          </a:p>
          <a:p>
            <a:r>
              <a:rPr lang="en-GB" sz="4500" b="1" dirty="0">
                <a:solidFill>
                  <a:schemeClr val="tx1"/>
                </a:solidFill>
                <a:cs typeface="Arial" panose="020B0604020202020204" pitchFamily="34" charset="0"/>
              </a:rPr>
              <a:t>Web Requirements</a:t>
            </a:r>
            <a:endParaRPr lang="en-IN" sz="4500" dirty="0">
              <a:solidFill>
                <a:schemeClr val="tx1"/>
              </a:solidFill>
              <a:cs typeface="Arial" panose="020B0604020202020204" pitchFamily="34" charset="0"/>
            </a:endParaRPr>
          </a:p>
          <a:p>
            <a:pPr marL="571500" indent="-571500">
              <a:buFont typeface="Wingdings" panose="05000000000000000000" pitchFamily="2" charset="2"/>
              <a:buChar char="Ø"/>
            </a:pPr>
            <a:r>
              <a:rPr lang="en-GB" sz="2600" dirty="0">
                <a:solidFill>
                  <a:schemeClr val="tx1"/>
                </a:solidFill>
                <a:latin typeface="Arial" panose="020B0604020202020204" pitchFamily="34" charset="0"/>
                <a:cs typeface="Arial" panose="020B0604020202020204" pitchFamily="34" charset="0"/>
              </a:rPr>
              <a:t>Bandwidth – 1mbps(minimum)</a:t>
            </a:r>
            <a:endParaRPr lang="en-IN" sz="2600" dirty="0">
              <a:solidFill>
                <a:schemeClr val="tx1"/>
              </a:solidFill>
              <a:latin typeface="Arial" panose="020B0604020202020204" pitchFamily="34" charset="0"/>
              <a:cs typeface="Arial" panose="020B0604020202020204" pitchFamily="34" charset="0"/>
            </a:endParaRPr>
          </a:p>
          <a:p>
            <a:pPr marL="571500" indent="-571500">
              <a:buFont typeface="Wingdings" panose="05000000000000000000" pitchFamily="2" charset="2"/>
              <a:buChar char="Ø"/>
            </a:pPr>
            <a:r>
              <a:rPr lang="en-GB" sz="2600" dirty="0">
                <a:solidFill>
                  <a:schemeClr val="tx1"/>
                </a:solidFill>
                <a:latin typeface="Arial" panose="020B0604020202020204" pitchFamily="34" charset="0"/>
                <a:cs typeface="Arial" panose="020B0604020202020204" pitchFamily="34" charset="0"/>
              </a:rPr>
              <a:t>Internet – 512 kbps(minimum)</a:t>
            </a:r>
            <a:endParaRPr lang="en-IN" sz="2600" dirty="0">
              <a:solidFill>
                <a:schemeClr val="tx1"/>
              </a:solidFill>
              <a:latin typeface="Arial" panose="020B0604020202020204" pitchFamily="34" charset="0"/>
              <a:cs typeface="Arial" panose="020B0604020202020204" pitchFamily="34" charset="0"/>
            </a:endParaRPr>
          </a:p>
          <a:p>
            <a:pPr marL="571500" indent="-571500">
              <a:buFont typeface="Wingdings" panose="05000000000000000000" pitchFamily="2" charset="2"/>
              <a:buChar char="Ø"/>
            </a:pPr>
            <a:r>
              <a:rPr lang="en-GB" sz="2600" dirty="0">
                <a:solidFill>
                  <a:schemeClr val="tx1"/>
                </a:solidFill>
                <a:latin typeface="Arial" panose="020B0604020202020204" pitchFamily="34" charset="0"/>
                <a:cs typeface="Arial" panose="020B0604020202020204" pitchFamily="34" charset="0"/>
              </a:rPr>
              <a:t>Internet Explorer </a:t>
            </a:r>
            <a:r>
              <a:rPr lang="en-IN" sz="2600" dirty="0">
                <a:solidFill>
                  <a:schemeClr val="tx1"/>
                </a:solidFill>
                <a:latin typeface="Arial" panose="020B0604020202020204" pitchFamily="34" charset="0"/>
                <a:cs typeface="Arial" panose="020B0604020202020204" pitchFamily="34" charset="0"/>
              </a:rPr>
              <a:t>8.0</a:t>
            </a:r>
            <a:r>
              <a:rPr lang="en-GB" sz="2600" dirty="0">
                <a:solidFill>
                  <a:schemeClr val="tx1"/>
                </a:solidFill>
                <a:latin typeface="Arial" panose="020B0604020202020204" pitchFamily="34" charset="0"/>
                <a:cs typeface="Arial" panose="020B0604020202020204" pitchFamily="34" charset="0"/>
              </a:rPr>
              <a:t> or any browser</a:t>
            </a:r>
            <a:endParaRPr lang="en-IN" sz="2600" dirty="0">
              <a:solidFill>
                <a:schemeClr val="tx1"/>
              </a:solidFill>
              <a:latin typeface="Arial" panose="020B0604020202020204" pitchFamily="34" charset="0"/>
              <a:cs typeface="Arial" panose="020B0604020202020204" pitchFamily="34" charset="0"/>
            </a:endParaRPr>
          </a:p>
          <a:p>
            <a:br>
              <a:rPr lang="en-GB" sz="3800" dirty="0"/>
            </a:br>
            <a:r>
              <a:rPr lang="en-GB" dirty="0"/>
              <a:t> </a:t>
            </a:r>
            <a:endParaRPr lang="en-IN" dirty="0"/>
          </a:p>
          <a:p>
            <a:pPr marL="285750" indent="-285750">
              <a:buFont typeface="Wingdings" panose="05000000000000000000" pitchFamily="2" charset="2"/>
              <a:buChar char="Ø"/>
            </a:pPr>
            <a:endParaRPr lang="en-IN" sz="1800" dirty="0">
              <a:solidFill>
                <a:schemeClr val="tx1"/>
              </a:solidFill>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89162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D46FB-D0BB-4F7B-897D-7556CEE1B476}"/>
              </a:ext>
            </a:extLst>
          </p:cNvPr>
          <p:cNvSpPr>
            <a:spLocks noGrp="1"/>
          </p:cNvSpPr>
          <p:nvPr>
            <p:ph type="title"/>
          </p:nvPr>
        </p:nvSpPr>
        <p:spPr/>
        <p:txBody>
          <a:bodyPr/>
          <a:lstStyle/>
          <a:p>
            <a:r>
              <a:rPr lang="en-GB" dirty="0"/>
              <a:t>System Requirement</a:t>
            </a:r>
            <a:endParaRPr lang="en-IN" dirty="0"/>
          </a:p>
        </p:txBody>
      </p:sp>
      <p:sp>
        <p:nvSpPr>
          <p:cNvPr id="3" name="Content Placeholder 2">
            <a:extLst>
              <a:ext uri="{FF2B5EF4-FFF2-40B4-BE49-F238E27FC236}">
                <a16:creationId xmlns:a16="http://schemas.microsoft.com/office/drawing/2014/main" id="{F67F81DA-A259-4CE2-BE93-E7978C164672}"/>
              </a:ext>
            </a:extLst>
          </p:cNvPr>
          <p:cNvSpPr>
            <a:spLocks noGrp="1"/>
          </p:cNvSpPr>
          <p:nvPr>
            <p:ph idx="1"/>
          </p:nvPr>
        </p:nvSpPr>
        <p:spPr/>
        <p:txBody>
          <a:bodyPr/>
          <a:lstStyle/>
          <a:p>
            <a:r>
              <a:rPr lang="en-GB" sz="3600" b="1" dirty="0">
                <a:solidFill>
                  <a:schemeClr val="tx1"/>
                </a:solidFill>
              </a:rPr>
              <a:t>HARDWARE REQUIREMENT</a:t>
            </a:r>
            <a:endParaRPr lang="en-IN" sz="3600" dirty="0">
              <a:solidFill>
                <a:schemeClr val="tx1"/>
              </a:solidFill>
            </a:endParaRPr>
          </a:p>
          <a:p>
            <a:pPr marL="342900" indent="-342900">
              <a:buFont typeface="Wingdings" panose="05000000000000000000" pitchFamily="2" charset="2"/>
              <a:buChar char="v"/>
            </a:pPr>
            <a:r>
              <a:rPr lang="en-GB" dirty="0">
                <a:solidFill>
                  <a:schemeClr val="tx1"/>
                </a:solidFill>
                <a:latin typeface="Arial" panose="020B0604020202020204" pitchFamily="34" charset="0"/>
                <a:cs typeface="Arial" panose="020B0604020202020204" pitchFamily="34" charset="0"/>
              </a:rPr>
              <a:t>Duel Core processor.</a:t>
            </a:r>
            <a:endParaRPr lang="en-IN" dirty="0">
              <a:solidFill>
                <a:schemeClr val="tx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en-GB" dirty="0">
                <a:solidFill>
                  <a:schemeClr val="tx1"/>
                </a:solidFill>
                <a:latin typeface="Arial" panose="020B0604020202020204" pitchFamily="34" charset="0"/>
                <a:cs typeface="Arial" panose="020B0604020202020204" pitchFamily="34" charset="0"/>
              </a:rPr>
              <a:t>2GB MB RAM</a:t>
            </a:r>
            <a:endParaRPr lang="en-IN" dirty="0">
              <a:solidFill>
                <a:schemeClr val="tx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en-GB" dirty="0">
                <a:solidFill>
                  <a:schemeClr val="tx1"/>
                </a:solidFill>
                <a:latin typeface="Arial" panose="020B0604020202020204" pitchFamily="34" charset="0"/>
                <a:cs typeface="Arial" panose="020B0604020202020204" pitchFamily="34" charset="0"/>
              </a:rPr>
              <a:t>30 GB Hard-Disk.</a:t>
            </a:r>
            <a:endParaRPr lang="en-IN" dirty="0">
              <a:solidFill>
                <a:schemeClr val="tx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en-GB" dirty="0">
                <a:solidFill>
                  <a:schemeClr val="tx1"/>
                </a:solidFill>
                <a:latin typeface="Arial" panose="020B0604020202020204" pitchFamily="34" charset="0"/>
                <a:cs typeface="Arial" panose="020B0604020202020204" pitchFamily="34" charset="0"/>
              </a:rPr>
              <a:t>4x Compact Disk drive or quicker.</a:t>
            </a:r>
            <a:endParaRPr lang="en-IN" dirty="0">
              <a:solidFill>
                <a:schemeClr val="tx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en-GB" dirty="0">
                <a:solidFill>
                  <a:schemeClr val="tx1"/>
                </a:solidFill>
                <a:latin typeface="Arial" panose="020B0604020202020204" pitchFamily="34" charset="0"/>
                <a:cs typeface="Arial" panose="020B0604020202020204" pitchFamily="34" charset="0"/>
              </a:rPr>
              <a:t>Monitor. [ 640 x 480 Display]</a:t>
            </a:r>
            <a:endParaRPr lang="en-IN" dirty="0">
              <a:solidFill>
                <a:schemeClr val="tx1"/>
              </a:solidFill>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334480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F8BDC-DF3E-4E32-BBD3-5D41808FA553}"/>
              </a:ext>
            </a:extLst>
          </p:cNvPr>
          <p:cNvSpPr>
            <a:spLocks noGrp="1"/>
          </p:cNvSpPr>
          <p:nvPr>
            <p:ph type="title"/>
          </p:nvPr>
        </p:nvSpPr>
        <p:spPr>
          <a:xfrm>
            <a:off x="1097280" y="286603"/>
            <a:ext cx="10058400" cy="702303"/>
          </a:xfrm>
        </p:spPr>
        <p:txBody>
          <a:bodyPr>
            <a:normAutofit fontScale="90000"/>
          </a:bodyPr>
          <a:lstStyle/>
          <a:p>
            <a:r>
              <a:rPr lang="en-GB" dirty="0"/>
              <a:t>Analysis Model</a:t>
            </a:r>
            <a:endParaRPr lang="en-IN" dirty="0"/>
          </a:p>
        </p:txBody>
      </p:sp>
      <p:sp>
        <p:nvSpPr>
          <p:cNvPr id="3" name="Content Placeholder 2">
            <a:extLst>
              <a:ext uri="{FF2B5EF4-FFF2-40B4-BE49-F238E27FC236}">
                <a16:creationId xmlns:a16="http://schemas.microsoft.com/office/drawing/2014/main" id="{0C780F39-A5AF-4F40-B918-B0CFE2A19678}"/>
              </a:ext>
            </a:extLst>
          </p:cNvPr>
          <p:cNvSpPr>
            <a:spLocks noGrp="1"/>
          </p:cNvSpPr>
          <p:nvPr>
            <p:ph idx="1"/>
          </p:nvPr>
        </p:nvSpPr>
        <p:spPr/>
        <p:txBody>
          <a:bodyPr/>
          <a:lstStyle/>
          <a:p>
            <a:r>
              <a:rPr lang="en-US" dirty="0"/>
              <a:t>E-R Diagram</a:t>
            </a:r>
            <a:endParaRPr lang="en-IN" dirty="0"/>
          </a:p>
        </p:txBody>
      </p:sp>
      <p:pic>
        <p:nvPicPr>
          <p:cNvPr id="5" name="Picture 4">
            <a:extLst>
              <a:ext uri="{FF2B5EF4-FFF2-40B4-BE49-F238E27FC236}">
                <a16:creationId xmlns:a16="http://schemas.microsoft.com/office/drawing/2014/main" id="{43BE12EC-C065-45ED-B3F4-D670FD19F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746" y="1755116"/>
            <a:ext cx="8395021" cy="4556908"/>
          </a:xfrm>
          <a:prstGeom prst="rect">
            <a:avLst/>
          </a:prstGeom>
        </p:spPr>
      </p:pic>
    </p:spTree>
    <p:extLst>
      <p:ext uri="{BB962C8B-B14F-4D97-AF65-F5344CB8AC3E}">
        <p14:creationId xmlns:p14="http://schemas.microsoft.com/office/powerpoint/2010/main" val="755457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7473-6915-4B1E-BC1B-635E3BBBB17E}"/>
              </a:ext>
            </a:extLst>
          </p:cNvPr>
          <p:cNvSpPr>
            <a:spLocks noGrp="1"/>
          </p:cNvSpPr>
          <p:nvPr>
            <p:ph type="title"/>
          </p:nvPr>
        </p:nvSpPr>
        <p:spPr>
          <a:xfrm>
            <a:off x="1097280" y="286604"/>
            <a:ext cx="10058400" cy="920760"/>
          </a:xfrm>
        </p:spPr>
        <p:txBody>
          <a:bodyPr/>
          <a:lstStyle/>
          <a:p>
            <a:r>
              <a:rPr lang="en-GB" b="1" dirty="0"/>
              <a:t>Class Diagram</a:t>
            </a:r>
            <a:endParaRPr lang="en-IN" dirty="0"/>
          </a:p>
        </p:txBody>
      </p:sp>
      <p:pic>
        <p:nvPicPr>
          <p:cNvPr id="7" name="Content Placeholder 6">
            <a:extLst>
              <a:ext uri="{FF2B5EF4-FFF2-40B4-BE49-F238E27FC236}">
                <a16:creationId xmlns:a16="http://schemas.microsoft.com/office/drawing/2014/main" id="{CC177A51-4C21-496D-A769-A9EA10ACD1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4131" y="1846263"/>
            <a:ext cx="2864064" cy="4022725"/>
          </a:xfrm>
        </p:spPr>
      </p:pic>
    </p:spTree>
    <p:extLst>
      <p:ext uri="{BB962C8B-B14F-4D97-AF65-F5344CB8AC3E}">
        <p14:creationId xmlns:p14="http://schemas.microsoft.com/office/powerpoint/2010/main" val="128671805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0</TotalTime>
  <Words>1185</Words>
  <Application>Microsoft Office PowerPoint</Application>
  <PresentationFormat>Widescreen</PresentationFormat>
  <Paragraphs>495</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Wingdings</vt:lpstr>
      <vt:lpstr>Retrospect</vt:lpstr>
      <vt:lpstr>Online Job Portal</vt:lpstr>
      <vt:lpstr> Content</vt:lpstr>
      <vt:lpstr>Introduction</vt:lpstr>
      <vt:lpstr>Existing System</vt:lpstr>
      <vt:lpstr>Proposed System</vt:lpstr>
      <vt:lpstr>System Requirement</vt:lpstr>
      <vt:lpstr>System Requirement</vt:lpstr>
      <vt:lpstr>Analysis Model</vt:lpstr>
      <vt:lpstr>Class Diagram</vt:lpstr>
      <vt:lpstr>Use-case Diagram</vt:lpstr>
      <vt:lpstr>PowerPoint Presentation</vt:lpstr>
      <vt:lpstr>PowerPoint Presentation</vt:lpstr>
      <vt:lpstr>Activity Diagram </vt:lpstr>
      <vt:lpstr>PowerPoint Presentation</vt:lpstr>
      <vt:lpstr>PowerPoint Presentation</vt:lpstr>
      <vt:lpstr>Module Hierarchy Diagram</vt:lpstr>
      <vt:lpstr>Deployment Diagram</vt:lpstr>
      <vt:lpstr>Component Diagram</vt:lpstr>
      <vt:lpstr>     Employee Table</vt:lpstr>
      <vt:lpstr>Application Table</vt:lpstr>
      <vt:lpstr>Feedback Table</vt:lpstr>
      <vt:lpstr>Jobseeker’s Education Table</vt:lpstr>
      <vt:lpstr>Jobseeker Table</vt:lpstr>
      <vt:lpstr>Job Table</vt:lpstr>
      <vt:lpstr>News Table</vt:lpstr>
      <vt:lpstr>Admin Table</vt:lpstr>
      <vt:lpstr>Walkins Table</vt:lpstr>
      <vt:lpstr>User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2020-05-29T15:04:23Z</dcterms:created>
  <dcterms:modified xsi:type="dcterms:W3CDTF">2020-06-09T09:37:55Z</dcterms:modified>
</cp:coreProperties>
</file>